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113"/>
  </p:notesMasterIdLst>
  <p:handoutMasterIdLst>
    <p:handoutMasterId r:id="rId114"/>
  </p:handoutMasterIdLst>
  <p:sldIdLst>
    <p:sldId id="256" r:id="rId3"/>
    <p:sldId id="337" r:id="rId4"/>
    <p:sldId id="338" r:id="rId5"/>
    <p:sldId id="339" r:id="rId6"/>
    <p:sldId id="340" r:id="rId7"/>
    <p:sldId id="341" r:id="rId8"/>
    <p:sldId id="342" r:id="rId9"/>
    <p:sldId id="304" r:id="rId10"/>
    <p:sldId id="314" r:id="rId11"/>
    <p:sldId id="315" r:id="rId12"/>
    <p:sldId id="316" r:id="rId13"/>
    <p:sldId id="383" r:id="rId14"/>
    <p:sldId id="382" r:id="rId15"/>
    <p:sldId id="271" r:id="rId16"/>
    <p:sldId id="258" r:id="rId17"/>
    <p:sldId id="259" r:id="rId18"/>
    <p:sldId id="261" r:id="rId19"/>
    <p:sldId id="260" r:id="rId20"/>
    <p:sldId id="345" r:id="rId21"/>
    <p:sldId id="322" r:id="rId22"/>
    <p:sldId id="323" r:id="rId23"/>
    <p:sldId id="346" r:id="rId24"/>
    <p:sldId id="349" r:id="rId25"/>
    <p:sldId id="347" r:id="rId26"/>
    <p:sldId id="348" r:id="rId27"/>
    <p:sldId id="326" r:id="rId28"/>
    <p:sldId id="350" r:id="rId29"/>
    <p:sldId id="263" r:id="rId30"/>
    <p:sldId id="264" r:id="rId31"/>
    <p:sldId id="265" r:id="rId32"/>
    <p:sldId id="266" r:id="rId33"/>
    <p:sldId id="267" r:id="rId34"/>
    <p:sldId id="269" r:id="rId35"/>
    <p:sldId id="270" r:id="rId36"/>
    <p:sldId id="272" r:id="rId37"/>
    <p:sldId id="273" r:id="rId38"/>
    <p:sldId id="274" r:id="rId39"/>
    <p:sldId id="276" r:id="rId40"/>
    <p:sldId id="307" r:id="rId41"/>
    <p:sldId id="277" r:id="rId42"/>
    <p:sldId id="301" r:id="rId43"/>
    <p:sldId id="278" r:id="rId44"/>
    <p:sldId id="279" r:id="rId45"/>
    <p:sldId id="280" r:id="rId46"/>
    <p:sldId id="281" r:id="rId47"/>
    <p:sldId id="282" r:id="rId48"/>
    <p:sldId id="283" r:id="rId49"/>
    <p:sldId id="311" r:id="rId50"/>
    <p:sldId id="377" r:id="rId51"/>
    <p:sldId id="284" r:id="rId52"/>
    <p:sldId id="351" r:id="rId53"/>
    <p:sldId id="294" r:id="rId54"/>
    <p:sldId id="295" r:id="rId55"/>
    <p:sldId id="296" r:id="rId56"/>
    <p:sldId id="297" r:id="rId57"/>
    <p:sldId id="355" r:id="rId58"/>
    <p:sldId id="354" r:id="rId59"/>
    <p:sldId id="292" r:id="rId60"/>
    <p:sldId id="356" r:id="rId61"/>
    <p:sldId id="359" r:id="rId62"/>
    <p:sldId id="357" r:id="rId63"/>
    <p:sldId id="381" r:id="rId64"/>
    <p:sldId id="285" r:id="rId65"/>
    <p:sldId id="309" r:id="rId66"/>
    <p:sldId id="286" r:id="rId67"/>
    <p:sldId id="287" r:id="rId68"/>
    <p:sldId id="288" r:id="rId69"/>
    <p:sldId id="289" r:id="rId70"/>
    <p:sldId id="312" r:id="rId71"/>
    <p:sldId id="332" r:id="rId72"/>
    <p:sldId id="331" r:id="rId73"/>
    <p:sldId id="313" r:id="rId74"/>
    <p:sldId id="330" r:id="rId75"/>
    <p:sldId id="334" r:id="rId76"/>
    <p:sldId id="335" r:id="rId77"/>
    <p:sldId id="366" r:id="rId78"/>
    <p:sldId id="378" r:id="rId79"/>
    <p:sldId id="336" r:id="rId80"/>
    <p:sldId id="353" r:id="rId81"/>
    <p:sldId id="367" r:id="rId82"/>
    <p:sldId id="368" r:id="rId83"/>
    <p:sldId id="379" r:id="rId84"/>
    <p:sldId id="369" r:id="rId85"/>
    <p:sldId id="380" r:id="rId86"/>
    <p:sldId id="370" r:id="rId87"/>
    <p:sldId id="371" r:id="rId88"/>
    <p:sldId id="372" r:id="rId89"/>
    <p:sldId id="373" r:id="rId90"/>
    <p:sldId id="374" r:id="rId91"/>
    <p:sldId id="362" r:id="rId92"/>
    <p:sldId id="365" r:id="rId93"/>
    <p:sldId id="257" r:id="rId94"/>
    <p:sldId id="298" r:id="rId95"/>
    <p:sldId id="290" r:id="rId96"/>
    <p:sldId id="291" r:id="rId97"/>
    <p:sldId id="318" r:id="rId98"/>
    <p:sldId id="319" r:id="rId99"/>
    <p:sldId id="320" r:id="rId100"/>
    <p:sldId id="321" r:id="rId101"/>
    <p:sldId id="324" r:id="rId102"/>
    <p:sldId id="325" r:id="rId103"/>
    <p:sldId id="327" r:id="rId104"/>
    <p:sldId id="328" r:id="rId105"/>
    <p:sldId id="329" r:id="rId106"/>
    <p:sldId id="375" r:id="rId107"/>
    <p:sldId id="268" r:id="rId108"/>
    <p:sldId id="293" r:id="rId109"/>
    <p:sldId id="384" r:id="rId110"/>
    <p:sldId id="360" r:id="rId111"/>
    <p:sldId id="37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92754" autoAdjust="0"/>
  </p:normalViewPr>
  <p:slideViewPr>
    <p:cSldViewPr>
      <p:cViewPr>
        <p:scale>
          <a:sx n="80" d="100"/>
          <a:sy n="80" d="100"/>
        </p:scale>
        <p:origin x="-58" y="418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-14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3/4/2018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1884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3/4/2018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2338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met Spyros, Earl, Dale, Charlie, Rosa, Mullin, Herb Taylor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436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4754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58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3/4/2018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3/4/2018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5.wmf"/><Relationship Id="rId9" Type="http://schemas.openxmlformats.org/officeDocument/2006/relationships/image" Target="../media/image30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hyperlink" Target="http://arxiv.org/pdf/1501.06872v1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84526" y="1219200"/>
            <a:ext cx="7577814" cy="1470025"/>
          </a:xfrm>
        </p:spPr>
        <p:txBody>
          <a:bodyPr/>
          <a:lstStyle/>
          <a:p>
            <a:pPr algn="ctr"/>
            <a:r>
              <a:rPr lang="en-US" b="1" dirty="0" smtClean="0"/>
              <a:t>The Construction and Uses of </a:t>
            </a:r>
            <a:r>
              <a:rPr lang="en-US" b="1" dirty="0"/>
              <a:t>H</a:t>
            </a:r>
            <a:r>
              <a:rPr lang="en-US" b="1" dirty="0" smtClean="0"/>
              <a:t>effter Arrays</a:t>
            </a:r>
            <a:endParaRPr lang="en-US" b="1" dirty="0"/>
          </a:p>
        </p:txBody>
      </p:sp>
      <p:sp>
        <p:nvSpPr>
          <p:cNvPr id="4" name="Subtitle 1"/>
          <p:cNvSpPr txBox="1">
            <a:spLocks/>
          </p:cNvSpPr>
          <p:nvPr/>
        </p:nvSpPr>
        <p:spPr>
          <a:xfrm>
            <a:off x="1590675" y="3429000"/>
            <a:ext cx="6194066" cy="8382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r" eaLnBrk="1" hangingPunct="1">
              <a:buNone/>
              <a:defRPr sz="2800">
                <a:latin typeface="+mn-lt"/>
              </a:defRPr>
            </a:lvl1pPr>
            <a:lvl2pPr marL="457200" indent="0" algn="ctr" eaLnBrk="1" hangingPunct="1">
              <a:buNone/>
              <a:defRPr sz="2400">
                <a:latin typeface="+mn-lt"/>
              </a:defRPr>
            </a:lvl2pPr>
            <a:lvl3pPr marL="914400" indent="0" algn="ctr" eaLnBrk="1" hangingPunct="1">
              <a:buNone/>
              <a:defRPr sz="2400">
                <a:latin typeface="+mn-lt"/>
              </a:defRPr>
            </a:lvl3pPr>
            <a:lvl4pPr marL="1371600" indent="0" algn="ctr" eaLnBrk="1" hangingPunct="1">
              <a:buNone/>
              <a:defRPr sz="2000">
                <a:latin typeface="+mn-lt"/>
              </a:defRPr>
            </a:lvl4pPr>
            <a:lvl5pPr marL="1828800" indent="0" algn="ctr" eaLnBrk="1" hangingPunct="1">
              <a:buNone/>
              <a:defRPr sz="2000">
                <a:latin typeface="+mn-lt"/>
              </a:defRPr>
            </a:lvl5pPr>
            <a:lvl6pPr marL="2286000" indent="0" algn="ctr" eaLnBrk="1" hangingPunct="1">
              <a:buNone/>
              <a:defRPr sz="2000"/>
            </a:lvl6pPr>
            <a:lvl7pPr marL="2743200" indent="0" algn="ctr" eaLnBrk="1" hangingPunct="1">
              <a:buNone/>
              <a:defRPr sz="2000"/>
            </a:lvl7pPr>
            <a:lvl8pPr marL="3200400" indent="0" algn="ctr" eaLnBrk="1" hangingPunct="1">
              <a:buNone/>
              <a:defRPr sz="2000"/>
            </a:lvl8pPr>
            <a:lvl9pPr marL="3657600" indent="0" algn="ctr" eaLnBrk="1" hangingPunct="1">
              <a:buNone/>
              <a:defRPr sz="2000"/>
            </a:lvl9pPr>
          </a:lstStyle>
          <a:p>
            <a:pPr algn="ctr"/>
            <a:r>
              <a:rPr lang="en-US" sz="2400" kern="0" dirty="0" smtClean="0">
                <a:solidFill>
                  <a:sysClr val="windowText" lastClr="000000"/>
                </a:solidFill>
              </a:rPr>
              <a:t>Jeff Dinitz</a:t>
            </a:r>
          </a:p>
          <a:p>
            <a:pPr algn="ctr"/>
            <a:r>
              <a:rPr lang="en-US" sz="2400" kern="0" dirty="0" smtClean="0">
                <a:solidFill>
                  <a:sysClr val="windowText" lastClr="000000"/>
                </a:solidFill>
              </a:rPr>
              <a:t>University of Vermont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1782583" y="5562600"/>
            <a:ext cx="6194066" cy="8382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0" indent="0" algn="r" eaLnBrk="1" hangingPunct="1">
              <a:buNone/>
              <a:defRPr sz="2800">
                <a:latin typeface="+mn-lt"/>
              </a:defRPr>
            </a:lvl1pPr>
            <a:lvl2pPr marL="457200" indent="0" algn="ctr" eaLnBrk="1" hangingPunct="1">
              <a:buNone/>
              <a:defRPr sz="2400">
                <a:latin typeface="+mn-lt"/>
              </a:defRPr>
            </a:lvl2pPr>
            <a:lvl3pPr marL="914400" indent="0" algn="ctr" eaLnBrk="1" hangingPunct="1">
              <a:buNone/>
              <a:defRPr sz="2400">
                <a:latin typeface="+mn-lt"/>
              </a:defRPr>
            </a:lvl3pPr>
            <a:lvl4pPr marL="1371600" indent="0" algn="ctr" eaLnBrk="1" hangingPunct="1">
              <a:buNone/>
              <a:defRPr sz="2000">
                <a:latin typeface="+mn-lt"/>
              </a:defRPr>
            </a:lvl4pPr>
            <a:lvl5pPr marL="1828800" indent="0" algn="ctr" eaLnBrk="1" hangingPunct="1">
              <a:buNone/>
              <a:defRPr sz="2000">
                <a:latin typeface="+mn-lt"/>
              </a:defRPr>
            </a:lvl5pPr>
            <a:lvl6pPr marL="2286000" indent="0" algn="ctr" eaLnBrk="1" hangingPunct="1">
              <a:buNone/>
              <a:defRPr sz="2000"/>
            </a:lvl6pPr>
            <a:lvl7pPr marL="2743200" indent="0" algn="ctr" eaLnBrk="1" hangingPunct="1">
              <a:buNone/>
              <a:defRPr sz="2000"/>
            </a:lvl7pPr>
            <a:lvl8pPr marL="3200400" indent="0" algn="ctr" eaLnBrk="1" hangingPunct="1">
              <a:buNone/>
              <a:defRPr sz="2000"/>
            </a:lvl8pPr>
            <a:lvl9pPr marL="3657600" indent="0" algn="ctr" eaLnBrk="1" hangingPunct="1">
              <a:buNone/>
              <a:defRPr sz="2000"/>
            </a:lvl9pPr>
          </a:lstStyle>
          <a:p>
            <a:pPr algn="ctr"/>
            <a:r>
              <a:rPr lang="en-US" sz="2000" kern="0" dirty="0" smtClean="0">
                <a:solidFill>
                  <a:sysClr val="windowText" lastClr="000000"/>
                </a:solidFill>
              </a:rPr>
              <a:t>and  Dan Archdeacon, Tom Boothby, Diane Donovan, Amelia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Mattern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,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Sule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Yazici</a:t>
            </a:r>
            <a:r>
              <a:rPr lang="en-US" sz="2000" kern="0" dirty="0" smtClean="0">
                <a:solidFill>
                  <a:sysClr val="windowText" lastClr="000000"/>
                </a:solidFill>
              </a:rPr>
              <a:t>, Doug Stinson, Ian </a:t>
            </a:r>
            <a:r>
              <a:rPr lang="en-US" sz="2000" kern="0" dirty="0" err="1" smtClean="0">
                <a:solidFill>
                  <a:sysClr val="windowText" lastClr="000000"/>
                </a:solidFill>
              </a:rPr>
              <a:t>Wanless</a:t>
            </a:r>
            <a:endParaRPr lang="en-US" sz="20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8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328613" y="463138"/>
            <a:ext cx="8458200" cy="597328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ea typeface="ＭＳ Ｐゴシック" pitchFamily="34" charset="-128"/>
              </a:rPr>
              <a:t>Each face is a triangle and there are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14</a:t>
            </a:r>
            <a:r>
              <a:rPr lang="en-US" altLang="en-US" dirty="0" smtClean="0">
                <a:ea typeface="ＭＳ Ｐゴシック" pitchFamily="34" charset="-128"/>
              </a:rPr>
              <a:t> faces.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ea typeface="ＭＳ Ｐゴシック" pitchFamily="34" charset="-128"/>
              </a:rPr>
              <a:t>There are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7</a:t>
            </a:r>
            <a:r>
              <a:rPr lang="en-US" altLang="en-US" dirty="0" smtClean="0">
                <a:ea typeface="ＭＳ Ｐゴシック" pitchFamily="34" charset="-128"/>
              </a:rPr>
              <a:t> vertices and                  edges so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altLang="en-US" i="1" dirty="0" smtClean="0">
                <a:ea typeface="ＭＳ Ｐゴシック" pitchFamily="34" charset="-128"/>
              </a:rPr>
              <a:t>v</a:t>
            </a:r>
            <a:r>
              <a:rPr lang="en-US" altLang="en-US" dirty="0" smtClean="0">
                <a:ea typeface="ＭＳ Ｐゴシック" pitchFamily="34" charset="-128"/>
              </a:rPr>
              <a:t> – </a:t>
            </a:r>
            <a:r>
              <a:rPr lang="en-US" altLang="en-US" i="1" dirty="0" smtClean="0">
                <a:ea typeface="ＭＳ Ｐゴシック" pitchFamily="34" charset="-128"/>
              </a:rPr>
              <a:t>e</a:t>
            </a:r>
            <a:r>
              <a:rPr lang="en-US" altLang="en-US" dirty="0" smtClean="0">
                <a:ea typeface="ＭＳ Ｐゴシック" pitchFamily="34" charset="-128"/>
              </a:rPr>
              <a:t> + </a:t>
            </a:r>
            <a:r>
              <a:rPr lang="en-US" altLang="en-US" i="1" dirty="0" smtClean="0">
                <a:ea typeface="ＭＳ Ｐゴシック" pitchFamily="34" charset="-128"/>
              </a:rPr>
              <a:t>f</a:t>
            </a:r>
            <a:r>
              <a:rPr lang="en-US" altLang="en-US" dirty="0" smtClean="0">
                <a:ea typeface="ＭＳ Ｐゴシック" pitchFamily="34" charset="-128"/>
              </a:rPr>
              <a:t> =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7 – 21 + 14 = 0  </a:t>
            </a:r>
          </a:p>
          <a:p>
            <a:pPr marL="0" indent="0" algn="ctr">
              <a:buFont typeface="Wingdings" pitchFamily="2" charset="2"/>
              <a:buNone/>
            </a:pPr>
            <a:endParaRPr lang="en-US" altLang="en-US" sz="11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ea typeface="ＭＳ Ｐゴシック" pitchFamily="34" charset="-128"/>
              </a:rPr>
              <a:t>So 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0</a:t>
            </a:r>
            <a:r>
              <a:rPr lang="en-US" altLang="en-US" dirty="0" smtClean="0">
                <a:ea typeface="ＭＳ Ｐゴシック" pitchFamily="34" charset="-128"/>
              </a:rPr>
              <a:t> =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dirty="0" smtClean="0">
                <a:ea typeface="ＭＳ Ｐゴシック" pitchFamily="34" charset="-128"/>
              </a:rPr>
              <a:t> – (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dirty="0" smtClean="0">
                <a:ea typeface="ＭＳ Ｐゴシック" pitchFamily="34" charset="-128"/>
              </a:rPr>
              <a:t> x </a:t>
            </a:r>
            <a:r>
              <a:rPr lang="en-US" altLang="en-US" i="1" dirty="0">
                <a:solidFill>
                  <a:srgbClr val="FF0000"/>
                </a:solidFill>
                <a:ea typeface="ＭＳ Ｐゴシック" pitchFamily="34" charset="-128"/>
              </a:rPr>
              <a:t>g</a:t>
            </a:r>
            <a:r>
              <a:rPr lang="en-US" altLang="en-US" dirty="0" smtClean="0">
                <a:ea typeface="ＭＳ Ｐゴシック" pitchFamily="34" charset="-128"/>
              </a:rPr>
              <a:t>)   </a:t>
            </a:r>
            <a:r>
              <a:rPr lang="en-US" altLang="en-US" sz="2800" dirty="0" smtClean="0">
                <a:ea typeface="ＭＳ Ｐゴシック" pitchFamily="34" charset="-128"/>
              </a:rPr>
              <a:t>(where </a:t>
            </a:r>
            <a:r>
              <a:rPr lang="en-US" altLang="en-US" sz="2800" i="1" dirty="0" smtClean="0">
                <a:solidFill>
                  <a:srgbClr val="FF0000"/>
                </a:solidFill>
                <a:ea typeface="ＭＳ Ｐゴシック" pitchFamily="34" charset="-128"/>
              </a:rPr>
              <a:t>g</a:t>
            </a:r>
            <a:r>
              <a:rPr lang="en-US" altLang="en-US" sz="2800" dirty="0" smtClean="0">
                <a:ea typeface="ＭＳ Ｐゴシック" pitchFamily="34" charset="-128"/>
              </a:rPr>
              <a:t> is the genus of the surface).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ea typeface="ＭＳ Ｐゴシック" pitchFamily="34" charset="-128"/>
              </a:rPr>
              <a:t>So the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genus is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1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altLang="en-US" dirty="0" smtClean="0">
                <a:ea typeface="ＭＳ Ｐゴシック" pitchFamily="34" charset="-128"/>
              </a:rPr>
              <a:t>and thus we see (again) that this embedding is on the torus.</a:t>
            </a:r>
          </a:p>
        </p:txBody>
      </p:sp>
      <p:graphicFrame>
        <p:nvGraphicFramePr>
          <p:cNvPr id="61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771"/>
              </p:ext>
            </p:extLst>
          </p:nvPr>
        </p:nvGraphicFramePr>
        <p:xfrm>
          <a:off x="4024313" y="2057400"/>
          <a:ext cx="1066800" cy="85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3" name="Equation" r:id="rId3" imgW="571320" imgH="457200" progId="Equation.DSMT4">
                  <p:embed/>
                </p:oleObj>
              </mc:Choice>
              <mc:Fallback>
                <p:oleObj name="Equation" r:id="rId3" imgW="5713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2057400"/>
                        <a:ext cx="1066800" cy="854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760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99" y="1334292"/>
            <a:ext cx="8540751" cy="519271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For an H(</a:t>
            </a:r>
            <a:r>
              <a:rPr lang="en-US" sz="2800" i="1" dirty="0" err="1" smtClean="0">
                <a:solidFill>
                  <a:srgbClr val="0070C0"/>
                </a:solidFill>
              </a:rPr>
              <a:t>s,t</a:t>
            </a:r>
            <a:r>
              <a:rPr lang="en-US" sz="2800" dirty="0" smtClean="0">
                <a:solidFill>
                  <a:srgbClr val="0070C0"/>
                </a:solidFill>
              </a:rPr>
              <a:t>) to give the cycle systems it must also be the case that the </a:t>
            </a:r>
            <a:r>
              <a:rPr lang="en-US" sz="2800" dirty="0" smtClean="0">
                <a:solidFill>
                  <a:srgbClr val="FF0000"/>
                </a:solidFill>
              </a:rPr>
              <a:t>partial sums </a:t>
            </a:r>
            <a:r>
              <a:rPr lang="en-US" sz="2800" dirty="0" smtClean="0">
                <a:solidFill>
                  <a:srgbClr val="0070C0"/>
                </a:solidFill>
              </a:rPr>
              <a:t>of each row and each column are all distinct (modulo 2st+1).</a:t>
            </a:r>
          </a:p>
          <a:p>
            <a:pPr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sz="2800" dirty="0" smtClean="0"/>
              <a:t>In this example, </a:t>
            </a:r>
          </a:p>
          <a:p>
            <a:pPr lvl="2">
              <a:defRPr/>
            </a:pPr>
            <a:r>
              <a:rPr lang="en-US" dirty="0" smtClean="0"/>
              <a:t>the partial sums of row 1 are  1,-1,10, 0, </a:t>
            </a:r>
          </a:p>
          <a:p>
            <a:pPr lvl="2">
              <a:defRPr/>
            </a:pPr>
            <a:r>
              <a:rPr lang="en-US" dirty="0" smtClean="0"/>
              <a:t>the partial sums of row 2 are 7,3,12, 0</a:t>
            </a:r>
          </a:p>
          <a:p>
            <a:pPr lvl="2">
              <a:defRPr/>
            </a:pPr>
            <a:r>
              <a:rPr lang="en-US" dirty="0" smtClean="0"/>
              <a:t>the partial sums of row 3 are  -8,-2, 3, 0</a:t>
            </a:r>
          </a:p>
          <a:p>
            <a:pPr lvl="2">
              <a:defRPr/>
            </a:pPr>
            <a:r>
              <a:rPr lang="en-US" dirty="0" smtClean="0"/>
              <a:t>The columns are all ok too.</a:t>
            </a:r>
          </a:p>
          <a:p>
            <a:pPr marL="114300" indent="0">
              <a:buFont typeface="Wingdings" pitchFamily="2" charset="2"/>
              <a:buNone/>
              <a:defRPr/>
            </a:pPr>
            <a:r>
              <a:rPr lang="en-US" sz="2400" dirty="0" smtClean="0"/>
              <a:t>More on this later.</a:t>
            </a:r>
            <a:endParaRPr lang="en-US" sz="2400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17500" y="330200"/>
            <a:ext cx="8637588" cy="76993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One final condition </a:t>
            </a:r>
            <a:r>
              <a:rPr lang="en-US" altLang="en-US" sz="2800" dirty="0" smtClean="0">
                <a:ea typeface="ＭＳ Ｐゴシック" pitchFamily="34" charset="-128"/>
              </a:rPr>
              <a:t>(</a:t>
            </a:r>
            <a:r>
              <a:rPr lang="en-US" altLang="en-US" sz="2800" u="sng" dirty="0" smtClean="0">
                <a:solidFill>
                  <a:srgbClr val="00B0F0"/>
                </a:solidFill>
                <a:ea typeface="ＭＳ Ｐゴシック" pitchFamily="34" charset="-128"/>
              </a:rPr>
              <a:t>partial sum condition</a:t>
            </a:r>
            <a:r>
              <a:rPr lang="en-US" altLang="en-US" sz="2800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765559"/>
            <a:ext cx="2630488" cy="10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82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98576"/>
            <a:ext cx="8208962" cy="4845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 smtClean="0"/>
              <a:t>It is key that when each row and column is developed modulo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/>
              <a:t>st</a:t>
            </a:r>
            <a:r>
              <a:rPr lang="en-US" sz="2400" dirty="0" smtClean="0"/>
              <a:t>+1, that it generates a simple cycle and not a closed walk.  </a:t>
            </a:r>
          </a:p>
          <a:p>
            <a:pPr marL="0" indent="0">
              <a:buNone/>
              <a:defRPr/>
            </a:pPr>
            <a:endParaRPr lang="en-US" sz="2400" dirty="0" smtClean="0"/>
          </a:p>
          <a:p>
            <a:pPr marL="0" indent="0">
              <a:buNone/>
              <a:defRPr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The condition that the sum is zero implies that it is a closed walk, </a:t>
            </a:r>
            <a:r>
              <a:rPr lang="en-US" sz="2400" dirty="0" smtClean="0">
                <a:solidFill>
                  <a:srgbClr val="00B0F0"/>
                </a:solidFill>
              </a:rPr>
              <a:t>while the partial sum condition guarantees that it is a simple closed walk (a cycle).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en-US" altLang="en-US" sz="2400" dirty="0" smtClean="0">
                <a:solidFill>
                  <a:srgbClr val="00B0F0"/>
                </a:solidFill>
                <a:ea typeface="ＭＳ Ｐゴシック" pitchFamily="34" charset="-128"/>
              </a:rPr>
              <a:t>Theorem:</a:t>
            </a:r>
            <a:r>
              <a:rPr lang="en-US" altLang="en-US" sz="2400" dirty="0" smtClean="0">
                <a:solidFill>
                  <a:srgbClr val="3366FF"/>
                </a:solidFill>
                <a:ea typeface="ＭＳ Ｐゴシック" pitchFamily="34" charset="-128"/>
              </a:rPr>
              <a:t> </a:t>
            </a:r>
            <a:r>
              <a:rPr lang="en-US" altLang="en-US" sz="2400" dirty="0">
                <a:ea typeface="ＭＳ Ｐゴシック" pitchFamily="34" charset="-128"/>
              </a:rPr>
              <a:t>A</a:t>
            </a:r>
            <a:r>
              <a:rPr lang="en-US" altLang="en-US" sz="2400" dirty="0" smtClean="0">
                <a:ea typeface="ＭＳ Ｐゴシック" pitchFamily="34" charset="-128"/>
              </a:rPr>
              <a:t>n H(</a:t>
            </a:r>
            <a:r>
              <a:rPr lang="en-US" altLang="en-US" sz="2400" i="1" dirty="0" smtClean="0">
                <a:ea typeface="ＭＳ Ｐゴシック" pitchFamily="34" charset="-128"/>
              </a:rPr>
              <a:t>s,t</a:t>
            </a:r>
            <a:r>
              <a:rPr lang="en-US" altLang="en-US" sz="2400" dirty="0" smtClean="0">
                <a:ea typeface="ＭＳ Ｐゴシック" pitchFamily="34" charset="-128"/>
              </a:rPr>
              <a:t>) (</a:t>
            </a:r>
            <a:r>
              <a:rPr lang="en-US" altLang="en-US" sz="2400" i="1" dirty="0" smtClean="0">
                <a:solidFill>
                  <a:srgbClr val="00B0F0"/>
                </a:solidFill>
                <a:ea typeface="ＭＳ Ｐゴシック" pitchFamily="34" charset="-128"/>
              </a:rPr>
              <a:t>s,t</a:t>
            </a:r>
            <a:r>
              <a:rPr lang="en-US" altLang="en-US" sz="2400" dirty="0" smtClean="0">
                <a:solidFill>
                  <a:srgbClr val="00B0F0"/>
                </a:solidFill>
                <a:ea typeface="ＭＳ Ｐゴシック" pitchFamily="34" charset="-128"/>
              </a:rPr>
              <a:t> not both even</a:t>
            </a:r>
            <a:r>
              <a:rPr lang="en-US" altLang="en-US" sz="2400" dirty="0" smtClean="0">
                <a:solidFill>
                  <a:schemeClr val="tx1"/>
                </a:solidFill>
                <a:ea typeface="ＭＳ Ｐゴシック" pitchFamily="34" charset="-128"/>
              </a:rPr>
              <a:t>) creates </a:t>
            </a:r>
            <a:r>
              <a:rPr lang="en-US" altLang="en-US" sz="2400" dirty="0" smtClean="0">
                <a:ea typeface="ＭＳ Ｐゴシック" pitchFamily="34" charset="-128"/>
              </a:rPr>
              <a:t>an embedding of K</a:t>
            </a:r>
            <a:r>
              <a:rPr lang="en-US" altLang="en-US" sz="2400" baseline="-25000" dirty="0" smtClean="0">
                <a:ea typeface="ＭＳ Ｐゴシック" pitchFamily="34" charset="-128"/>
              </a:rPr>
              <a:t>2st+1</a:t>
            </a:r>
            <a:r>
              <a:rPr lang="en-US" altLang="en-US" sz="2400" dirty="0" smtClean="0">
                <a:ea typeface="ＭＳ Ｐゴシック" pitchFamily="34" charset="-128"/>
              </a:rPr>
              <a:t> on an orientable surface provided the rows and columns can all be ordered with all partial sums distinct.</a:t>
            </a:r>
          </a:p>
          <a:p>
            <a:pPr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28613" y="341313"/>
            <a:ext cx="8637587" cy="762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Why have this condition?</a:t>
            </a:r>
          </a:p>
        </p:txBody>
      </p:sp>
    </p:spTree>
    <p:extLst>
      <p:ext uri="{BB962C8B-B14F-4D97-AF65-F5344CB8AC3E}">
        <p14:creationId xmlns:p14="http://schemas.microsoft.com/office/powerpoint/2010/main" val="87257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522288"/>
            <a:ext cx="8637588" cy="762000"/>
          </a:xfrm>
        </p:spPr>
        <p:txBody>
          <a:bodyPr/>
          <a:lstStyle/>
          <a:p>
            <a:r>
              <a:rPr lang="en-US" dirty="0" smtClean="0"/>
              <a:t>Back to embeddings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399" y="1524000"/>
            <a:ext cx="73040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Need to show that each vertex is ok.  We use current graphs.</a:t>
            </a:r>
          </a:p>
          <a:p>
            <a:pPr algn="r"/>
            <a:endParaRPr lang="en-US" sz="2000" dirty="0" smtClean="0"/>
          </a:p>
          <a:p>
            <a:pPr algn="r"/>
            <a:endParaRPr lang="en-US" sz="2000" dirty="0"/>
          </a:p>
          <a:p>
            <a:r>
              <a:rPr lang="en-US" dirty="0" smtClean="0"/>
              <a:t>           Gives the current graph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4" y="2055020"/>
            <a:ext cx="2430463" cy="99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3052309"/>
            <a:ext cx="4295775" cy="236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524" y="5671078"/>
            <a:ext cx="7330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T</a:t>
            </a:r>
            <a:r>
              <a:rPr lang="en-US" sz="2000" dirty="0" smtClean="0"/>
              <a:t>his can be embedded on a surface with only one face.</a:t>
            </a:r>
          </a:p>
          <a:p>
            <a:pPr algn="l"/>
            <a:r>
              <a:rPr lang="en-US" sz="2000" dirty="0" smtClean="0"/>
              <a:t>Use the ordering of edges from that face to get the ordering of edges around each vertex.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6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embedding theorem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0075" y="2324100"/>
            <a:ext cx="779145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altLang="en-US" sz="2800" dirty="0">
                <a:solidFill>
                  <a:srgbClr val="00B0F0"/>
                </a:solidFill>
              </a:rPr>
              <a:t>Theorem</a:t>
            </a:r>
            <a:r>
              <a:rPr lang="en-US" altLang="en-US" sz="2800" dirty="0" smtClean="0">
                <a:solidFill>
                  <a:srgbClr val="00B0F0"/>
                </a:solidFill>
              </a:rPr>
              <a:t>: </a:t>
            </a:r>
            <a:r>
              <a:rPr lang="en-US" altLang="en-US" sz="2800" dirty="0" smtClean="0">
                <a:solidFill>
                  <a:srgbClr val="3366FF"/>
                </a:solidFill>
              </a:rPr>
              <a:t> </a:t>
            </a:r>
            <a:r>
              <a:rPr lang="en-US" altLang="en-US" sz="2800" dirty="0">
                <a:solidFill>
                  <a:srgbClr val="92D050"/>
                </a:solidFill>
              </a:rPr>
              <a:t>An H(</a:t>
            </a:r>
            <a:r>
              <a:rPr lang="en-US" altLang="en-US" sz="2800" i="1" dirty="0">
                <a:solidFill>
                  <a:srgbClr val="92D050"/>
                </a:solidFill>
              </a:rPr>
              <a:t>s,t</a:t>
            </a:r>
            <a:r>
              <a:rPr lang="en-US" altLang="en-US" sz="2800" dirty="0">
                <a:solidFill>
                  <a:srgbClr val="92D050"/>
                </a:solidFill>
              </a:rPr>
              <a:t>) (</a:t>
            </a:r>
            <a:r>
              <a:rPr lang="en-US" altLang="en-US" sz="2800" i="1" dirty="0">
                <a:solidFill>
                  <a:srgbClr val="92D050"/>
                </a:solidFill>
              </a:rPr>
              <a:t>s,t</a:t>
            </a:r>
            <a:r>
              <a:rPr lang="en-US" altLang="en-US" sz="2800" dirty="0">
                <a:solidFill>
                  <a:srgbClr val="92D050"/>
                </a:solidFill>
              </a:rPr>
              <a:t> not both even) creates an embedding of K</a:t>
            </a:r>
            <a:r>
              <a:rPr lang="en-US" altLang="en-US" sz="2800" baseline="-25000" dirty="0">
                <a:solidFill>
                  <a:srgbClr val="92D050"/>
                </a:solidFill>
              </a:rPr>
              <a:t>2st+1</a:t>
            </a:r>
            <a:r>
              <a:rPr lang="en-US" altLang="en-US" sz="2800" dirty="0">
                <a:solidFill>
                  <a:srgbClr val="92D050"/>
                </a:solidFill>
              </a:rPr>
              <a:t> on an orientable surface </a:t>
            </a:r>
            <a:r>
              <a:rPr lang="en-US" altLang="en-US" sz="2800" dirty="0" smtClean="0">
                <a:solidFill>
                  <a:srgbClr val="92D050"/>
                </a:solidFill>
              </a:rPr>
              <a:t>with each face either an </a:t>
            </a:r>
            <a:r>
              <a:rPr lang="en-US" altLang="en-US" sz="2800" i="1" dirty="0" smtClean="0">
                <a:solidFill>
                  <a:srgbClr val="92D050"/>
                </a:solidFill>
              </a:rPr>
              <a:t>s</a:t>
            </a:r>
            <a:r>
              <a:rPr lang="en-US" altLang="en-US" sz="2800" dirty="0" smtClean="0">
                <a:solidFill>
                  <a:srgbClr val="92D050"/>
                </a:solidFill>
              </a:rPr>
              <a:t>-cycle or a </a:t>
            </a:r>
            <a:r>
              <a:rPr lang="en-US" altLang="en-US" sz="2800" i="1" dirty="0" smtClean="0">
                <a:solidFill>
                  <a:srgbClr val="92D050"/>
                </a:solidFill>
              </a:rPr>
              <a:t>t</a:t>
            </a:r>
            <a:r>
              <a:rPr lang="en-US" altLang="en-US" sz="2800" dirty="0" smtClean="0">
                <a:solidFill>
                  <a:srgbClr val="92D050"/>
                </a:solidFill>
              </a:rPr>
              <a:t>-cycle and each edge bordering exactly one </a:t>
            </a:r>
            <a:r>
              <a:rPr lang="en-US" altLang="en-US" sz="2800" i="1" dirty="0" smtClean="0">
                <a:solidFill>
                  <a:srgbClr val="92D050"/>
                </a:solidFill>
              </a:rPr>
              <a:t>s</a:t>
            </a:r>
            <a:r>
              <a:rPr lang="en-US" altLang="en-US" sz="2800" dirty="0" smtClean="0">
                <a:solidFill>
                  <a:srgbClr val="92D050"/>
                </a:solidFill>
              </a:rPr>
              <a:t>-cycle and one </a:t>
            </a:r>
            <a:r>
              <a:rPr lang="en-US" altLang="en-US" sz="2800" i="1" dirty="0" smtClean="0">
                <a:solidFill>
                  <a:srgbClr val="92D050"/>
                </a:solidFill>
              </a:rPr>
              <a:t>t</a:t>
            </a:r>
            <a:r>
              <a:rPr lang="en-US" altLang="en-US" sz="2800" dirty="0" smtClean="0">
                <a:solidFill>
                  <a:srgbClr val="92D050"/>
                </a:solidFill>
              </a:rPr>
              <a:t>-cycle provided </a:t>
            </a:r>
            <a:r>
              <a:rPr lang="en-US" altLang="en-US" sz="2800" dirty="0">
                <a:solidFill>
                  <a:srgbClr val="92D050"/>
                </a:solidFill>
              </a:rPr>
              <a:t>the rows </a:t>
            </a:r>
            <a:r>
              <a:rPr lang="en-US" altLang="en-US" sz="2800" dirty="0" smtClean="0">
                <a:solidFill>
                  <a:srgbClr val="92D050"/>
                </a:solidFill>
              </a:rPr>
              <a:t>and the columns can </a:t>
            </a:r>
            <a:r>
              <a:rPr lang="en-US" altLang="en-US" sz="2800" dirty="0">
                <a:solidFill>
                  <a:srgbClr val="92D050"/>
                </a:solidFill>
              </a:rPr>
              <a:t>be ordered with all partial sums distinct.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an\Desktop\current_grap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973" y="1104900"/>
            <a:ext cx="6603180" cy="49708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4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1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 non-topological way to use  </a:t>
            </a:r>
            <a:r>
              <a:rPr lang="en-US" sz="2400" dirty="0" smtClean="0"/>
              <a:t>Heffter arrays is to make </a:t>
            </a:r>
            <a:r>
              <a:rPr lang="en-US" sz="2400" dirty="0" smtClean="0">
                <a:solidFill>
                  <a:srgbClr val="FF0000"/>
                </a:solidFill>
              </a:rPr>
              <a:t>orthogonal cycle systems.</a:t>
            </a:r>
            <a:r>
              <a:rPr lang="en-US" sz="2400" dirty="0" smtClean="0"/>
              <a:t>  Two cycle systems C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and C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are orthogonal if  any cycle c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є C</a:t>
            </a:r>
            <a:r>
              <a:rPr lang="en-US" sz="2400" baseline="-25000" dirty="0" smtClean="0"/>
              <a:t>1 </a:t>
            </a:r>
            <a:r>
              <a:rPr lang="en-US" sz="2400" dirty="0" smtClean="0"/>
              <a:t> intersects any cycle 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є C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 at most one edge.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Theorem:   </a:t>
            </a:r>
            <a:r>
              <a:rPr lang="en-US" sz="2400" dirty="0" smtClean="0"/>
              <a:t>If there exists a Heffter array H = H(</a:t>
            </a:r>
            <a:r>
              <a:rPr lang="en-US" sz="2400" i="1" dirty="0" err="1" smtClean="0"/>
              <a:t>m,n;s,t</a:t>
            </a:r>
            <a:r>
              <a:rPr lang="en-US" sz="2400" dirty="0" smtClean="0"/>
              <a:t>) where every row and every column is simple, then there exist an orthogonal </a:t>
            </a:r>
            <a:r>
              <a:rPr lang="en-US" sz="2400" i="1" dirty="0" smtClean="0"/>
              <a:t>s</a:t>
            </a:r>
            <a:r>
              <a:rPr lang="en-US" sz="2400" dirty="0" smtClean="0"/>
              <a:t>-cycle system and </a:t>
            </a:r>
            <a:r>
              <a:rPr lang="en-US" sz="2400" i="1" dirty="0" smtClean="0"/>
              <a:t>t</a:t>
            </a:r>
            <a:r>
              <a:rPr lang="en-US" sz="2400" dirty="0" smtClean="0"/>
              <a:t>-cycle system on the same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/>
              <a:t>ms</a:t>
            </a:r>
            <a:r>
              <a:rPr lang="en-US" sz="2400" dirty="0" smtClean="0"/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/>
              <a:t> points.  Furthermore – both systems are cyclic.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Proof:  Just develop the row and column cycle systems – they will be orthogonal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000" dirty="0" smtClean="0"/>
              <a:t>More on this later.   </a:t>
            </a:r>
          </a:p>
          <a:p>
            <a:pPr marL="0" indent="0">
              <a:buNone/>
            </a:pPr>
            <a:r>
              <a:rPr lang="en-US" sz="2000" dirty="0" smtClean="0"/>
              <a:t>Note similarities to </a:t>
            </a:r>
            <a:r>
              <a:rPr lang="en-US" sz="2000" dirty="0"/>
              <a:t>R</a:t>
            </a:r>
            <a:r>
              <a:rPr lang="en-US" sz="2000" dirty="0" smtClean="0"/>
              <a:t>oom squares and orthogonal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2000" dirty="0" smtClean="0"/>
              <a:t>factorizations.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aseline="-25000" dirty="0" smtClean="0"/>
              <a:t> </a:t>
            </a:r>
          </a:p>
          <a:p>
            <a:pPr marL="0" indent="0">
              <a:buNone/>
            </a:pPr>
            <a:r>
              <a:rPr lang="en-US" baseline="-25000" dirty="0" smtClean="0"/>
              <a:t> </a:t>
            </a:r>
          </a:p>
          <a:p>
            <a:pPr marL="0" indent="0">
              <a:buNone/>
            </a:pPr>
            <a:r>
              <a:rPr lang="en-US" baseline="-25000" dirty="0" smtClean="0"/>
              <a:t> </a:t>
            </a:r>
          </a:p>
          <a:p>
            <a:pPr marL="0" indent="0">
              <a:buNone/>
            </a:pPr>
            <a:r>
              <a:rPr lang="en-US" baseline="-25000" dirty="0" smtClean="0"/>
              <a:t>  </a:t>
            </a:r>
          </a:p>
          <a:p>
            <a:pPr marL="0" indent="0">
              <a:buNone/>
            </a:pPr>
            <a:endParaRPr lang="en-US" baseline="-25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Orthogonal Cycle Systems and Heffter arrays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52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4" y="1657350"/>
            <a:ext cx="2576512" cy="47434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Begin with A =                                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/>
              <a:t>a</a:t>
            </a:r>
            <a:r>
              <a:rPr lang="en-US" dirty="0" smtClean="0"/>
              <a:t>nd B =                                          </a:t>
            </a:r>
            <a:endParaRPr lang="en-US" sz="1600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None/>
              <a:defRPr/>
            </a:pPr>
            <a:r>
              <a:rPr lang="en-US" dirty="0" smtClean="0"/>
              <a:t>To get </a:t>
            </a:r>
            <a:endParaRPr lang="en-US" dirty="0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28613" y="328613"/>
            <a:ext cx="8637587" cy="7620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An example:  An H(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12,14</a:t>
            </a:r>
            <a:r>
              <a:rPr lang="en-US" altLang="en-US" dirty="0" smtClean="0">
                <a:ea typeface="ＭＳ Ｐゴシック" pitchFamily="34" charset="-128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648141"/>
              </p:ext>
            </p:extLst>
          </p:nvPr>
        </p:nvGraphicFramePr>
        <p:xfrm>
          <a:off x="3449638" y="1477963"/>
          <a:ext cx="2952750" cy="148272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2125"/>
                <a:gridCol w="492125"/>
                <a:gridCol w="492125"/>
                <a:gridCol w="492125"/>
                <a:gridCol w="492125"/>
                <a:gridCol w="492125"/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00" marB="4570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20820"/>
              </p:ext>
            </p:extLst>
          </p:nvPr>
        </p:nvGraphicFramePr>
        <p:xfrm>
          <a:off x="2457450" y="5346700"/>
          <a:ext cx="3619499" cy="111125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00175"/>
                <a:gridCol w="1019175"/>
                <a:gridCol w="1200149"/>
              </a:tblGrid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72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b="1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120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24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88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136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48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104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B 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ea typeface="ＭＳ Ｐゴシック" pitchFamily="34" charset="-128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152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9" marR="91409" marT="45668" marB="45668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859608"/>
              </p:ext>
            </p:extLst>
          </p:nvPr>
        </p:nvGraphicFramePr>
        <p:xfrm>
          <a:off x="3695700" y="3262313"/>
          <a:ext cx="1925640" cy="143668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81410"/>
                <a:gridCol w="481410"/>
                <a:gridCol w="481410"/>
                <a:gridCol w="481410"/>
              </a:tblGrid>
              <a:tr h="3591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</a:tr>
              <a:tr h="3591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</a:tr>
              <a:tr h="3591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</a:tr>
              <a:tr h="3591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9" marR="91419" marT="45712" marB="45712"/>
                </a:tc>
              </a:tr>
            </a:tbl>
          </a:graphicData>
        </a:graphic>
      </p:graphicFrame>
      <p:sp>
        <p:nvSpPr>
          <p:cNvPr id="20566" name="TextBox 6"/>
          <p:cNvSpPr txBox="1">
            <a:spLocks noChangeArrowheads="1"/>
          </p:cNvSpPr>
          <p:nvPr/>
        </p:nvSpPr>
        <p:spPr bwMode="auto">
          <a:xfrm>
            <a:off x="6307138" y="4712435"/>
            <a:ext cx="2563812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1800" dirty="0">
                <a:solidFill>
                  <a:srgbClr val="00B0F0"/>
                </a:solidFill>
              </a:rPr>
              <a:t>This array has row and column sums equal to 0 and contains the symbols 1 .. 168 (in absolute value</a:t>
            </a:r>
            <a:r>
              <a:rPr lang="en-US" altLang="en-US" sz="1800" dirty="0" smtClean="0">
                <a:solidFill>
                  <a:srgbClr val="00B0F0"/>
                </a:solidFill>
              </a:rPr>
              <a:t>).</a:t>
            </a:r>
            <a:endParaRPr lang="en-US" altLang="en-US" sz="1800" dirty="0">
              <a:solidFill>
                <a:srgbClr val="00B0F0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en-US" altLang="en-US" sz="10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Hence it is an H(12,14)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77051" y="1966913"/>
            <a:ext cx="1768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00B0F0"/>
                </a:solidFill>
              </a:rPr>
              <a:t>a </a:t>
            </a:r>
            <a:r>
              <a:rPr lang="en-US" sz="1600" u="sng" dirty="0">
                <a:solidFill>
                  <a:srgbClr val="00B0F0"/>
                </a:solidFill>
              </a:rPr>
              <a:t>shiftable</a:t>
            </a:r>
            <a:r>
              <a:rPr lang="en-US" sz="1600" dirty="0">
                <a:solidFill>
                  <a:srgbClr val="00B0F0"/>
                </a:solidFill>
              </a:rPr>
              <a:t> H(</a:t>
            </a:r>
            <a:r>
              <a:rPr lang="en-US" sz="16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4,6</a:t>
            </a:r>
            <a:r>
              <a:rPr lang="en-US" sz="1600" dirty="0" smtClean="0">
                <a:solidFill>
                  <a:srgbClr val="00B0F0"/>
                </a:solidFill>
              </a:rPr>
              <a:t>)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3338" y="3732021"/>
            <a:ext cx="2132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B0F0"/>
                </a:solidFill>
              </a:rPr>
              <a:t>our </a:t>
            </a:r>
            <a:r>
              <a:rPr lang="en-US" sz="1600" dirty="0">
                <a:solidFill>
                  <a:srgbClr val="00B0F0"/>
                </a:solidFill>
              </a:rPr>
              <a:t>shiftable </a:t>
            </a:r>
            <a:r>
              <a:rPr lang="en-US" sz="1600" dirty="0" smtClean="0">
                <a:solidFill>
                  <a:srgbClr val="00B0F0"/>
                </a:solidFill>
              </a:rPr>
              <a:t>H(</a:t>
            </a:r>
            <a:r>
              <a:rPr lang="en-US" sz="160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4,4</a:t>
            </a:r>
            <a:r>
              <a:rPr lang="en-US" sz="1600" dirty="0" smtClean="0">
                <a:solidFill>
                  <a:srgbClr val="00B0F0"/>
                </a:solidFill>
              </a:rPr>
              <a:t>)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5125" y="5017286"/>
            <a:ext cx="280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6                       4                  4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5960" y="5405668"/>
            <a:ext cx="295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</a:t>
            </a:r>
          </a:p>
          <a:p>
            <a:r>
              <a:rPr lang="en-US" sz="2000" dirty="0" smtClean="0"/>
              <a:t>4</a:t>
            </a:r>
          </a:p>
          <a:p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061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6" grpId="0"/>
      <p:bldP spid="2" grpId="0"/>
      <p:bldP spid="9" grpId="0"/>
      <p:bldP spid="7" grpId="0"/>
      <p:bldP spid="8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90511" y="228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 smtClean="0">
                <a:solidFill>
                  <a:srgbClr val="FF0000"/>
                </a:solidFill>
              </a:rPr>
              <a:t>tight</a:t>
            </a:r>
            <a:r>
              <a:rPr lang="en-US" dirty="0" smtClean="0"/>
              <a:t> Heffter arrays </a:t>
            </a:r>
            <a:br>
              <a:rPr lang="en-US" dirty="0" smtClean="0"/>
            </a:br>
            <a:r>
              <a:rPr lang="en-US" dirty="0" smtClean="0"/>
              <a:t>to biembeddings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595021"/>
            <a:ext cx="76485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Theorem:  </a:t>
            </a:r>
            <a:r>
              <a:rPr lang="en-US" sz="2200" dirty="0" smtClean="0">
                <a:solidFill>
                  <a:srgbClr val="0070C0"/>
                </a:solidFill>
              </a:rPr>
              <a:t>Given  </a:t>
            </a:r>
            <a:r>
              <a:rPr lang="en-US" sz="2200" dirty="0">
                <a:solidFill>
                  <a:srgbClr val="0070C0"/>
                </a:solidFill>
              </a:rPr>
              <a:t>a </a:t>
            </a:r>
            <a:r>
              <a:rPr lang="en-US" sz="2200" u="sng" dirty="0" smtClean="0">
                <a:solidFill>
                  <a:srgbClr val="FF0000"/>
                </a:solidFill>
              </a:rPr>
              <a:t>simple</a:t>
            </a:r>
            <a:r>
              <a:rPr lang="en-US" sz="2200" dirty="0" smtClean="0">
                <a:solidFill>
                  <a:srgbClr val="0070C0"/>
                </a:solidFill>
              </a:rPr>
              <a:t> Heffter </a:t>
            </a:r>
            <a:r>
              <a:rPr lang="en-US" sz="2200" dirty="0">
                <a:solidFill>
                  <a:srgbClr val="0070C0"/>
                </a:solidFill>
              </a:rPr>
              <a:t>array </a:t>
            </a:r>
            <a:r>
              <a:rPr lang="en-US" sz="2200" dirty="0" smtClean="0">
                <a:solidFill>
                  <a:srgbClr val="0070C0"/>
                </a:solidFill>
              </a:rPr>
              <a:t>H= H(</a:t>
            </a:r>
            <a:r>
              <a:rPr lang="en-US" sz="2200" i="1" dirty="0" err="1" smtClean="0">
                <a:solidFill>
                  <a:srgbClr val="0070C0"/>
                </a:solidFill>
              </a:rPr>
              <a:t>m</a:t>
            </a:r>
            <a:r>
              <a:rPr lang="en-US" sz="2200" dirty="0" err="1" smtClean="0">
                <a:solidFill>
                  <a:srgbClr val="0070C0"/>
                </a:solidFill>
              </a:rPr>
              <a:t>,</a:t>
            </a:r>
            <a:r>
              <a:rPr lang="en-US" sz="2200" i="1" dirty="0" err="1" smtClean="0">
                <a:solidFill>
                  <a:srgbClr val="0070C0"/>
                </a:solidFill>
              </a:rPr>
              <a:t>n</a:t>
            </a:r>
            <a:r>
              <a:rPr lang="en-US" sz="2200" dirty="0" smtClean="0">
                <a:solidFill>
                  <a:srgbClr val="0070C0"/>
                </a:solidFill>
              </a:rPr>
              <a:t>) </a:t>
            </a:r>
            <a:r>
              <a:rPr lang="en-US" sz="2200" dirty="0">
                <a:solidFill>
                  <a:srgbClr val="0070C0"/>
                </a:solidFill>
              </a:rPr>
              <a:t>with </a:t>
            </a:r>
            <a:r>
              <a:rPr lang="en-US" sz="2200" u="sng" dirty="0" smtClean="0">
                <a:solidFill>
                  <a:srgbClr val="FF0000"/>
                </a:solidFill>
              </a:rPr>
              <a:t>compatible </a:t>
            </a:r>
            <a:r>
              <a:rPr lang="en-US" sz="2200" u="sng" dirty="0">
                <a:solidFill>
                  <a:srgbClr val="FF0000"/>
                </a:solidFill>
              </a:rPr>
              <a:t>orderings </a:t>
            </a:r>
            <a:r>
              <a:rPr lang="el-GR" sz="2200" dirty="0" smtClean="0">
                <a:solidFill>
                  <a:srgbClr val="0070C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 smtClean="0">
                <a:solidFill>
                  <a:srgbClr val="0070C0"/>
                </a:solidFill>
                <a:sym typeface="Mathematica1"/>
              </a:rPr>
              <a:t>r  </a:t>
            </a:r>
            <a:r>
              <a:rPr lang="en-US" sz="2200" dirty="0" smtClean="0">
                <a:solidFill>
                  <a:srgbClr val="0070C0"/>
                </a:solidFill>
              </a:rPr>
              <a:t>on the rows of H and </a:t>
            </a:r>
            <a:r>
              <a:rPr lang="el-GR" sz="2200" dirty="0" smtClean="0">
                <a:solidFill>
                  <a:srgbClr val="0070C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 smtClean="0">
                <a:solidFill>
                  <a:srgbClr val="0070C0"/>
                </a:solidFill>
                <a:sym typeface="Mathematica1"/>
              </a:rPr>
              <a:t>c  </a:t>
            </a:r>
            <a:r>
              <a:rPr lang="en-US" sz="2200" dirty="0" smtClean="0">
                <a:solidFill>
                  <a:srgbClr val="0070C0"/>
                </a:solidFill>
              </a:rPr>
              <a:t>on the columns </a:t>
            </a:r>
            <a:r>
              <a:rPr lang="en-US" sz="2200" dirty="0" smtClean="0">
                <a:solidFill>
                  <a:srgbClr val="FF0000"/>
                </a:solidFill>
              </a:rPr>
              <a:t>of H,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0070C0"/>
                </a:solidFill>
              </a:rPr>
              <a:t>there exists an embedding of </a:t>
            </a:r>
            <a:r>
              <a:rPr lang="en-US" sz="2200" dirty="0" smtClean="0">
                <a:solidFill>
                  <a:srgbClr val="0070C0"/>
                </a:solidFill>
              </a:rPr>
              <a:t>K</a:t>
            </a:r>
            <a:r>
              <a:rPr lang="en-US" sz="2200" baseline="-250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200" i="1" baseline="-25000" dirty="0" smtClean="0">
                <a:solidFill>
                  <a:srgbClr val="0070C0"/>
                </a:solidFill>
              </a:rPr>
              <a:t>mn</a:t>
            </a:r>
            <a:r>
              <a:rPr lang="en-US" sz="2200" baseline="-25000" dirty="0" smtClean="0">
                <a:solidFill>
                  <a:srgbClr val="0070C0"/>
                </a:solidFill>
              </a:rPr>
              <a:t>+</a:t>
            </a:r>
            <a:r>
              <a:rPr lang="en-US" sz="2200" baseline="-250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200" dirty="0" smtClean="0">
                <a:solidFill>
                  <a:srgbClr val="0070C0"/>
                </a:solidFill>
              </a:rPr>
              <a:t>  on </a:t>
            </a:r>
            <a:r>
              <a:rPr lang="en-US" sz="2200" dirty="0">
                <a:solidFill>
                  <a:srgbClr val="0070C0"/>
                </a:solidFill>
              </a:rPr>
              <a:t>an orientable surface such that every edge is on a simple cycle face of size </a:t>
            </a:r>
            <a:r>
              <a:rPr lang="en-US" sz="2200" i="1" dirty="0" smtClean="0">
                <a:solidFill>
                  <a:srgbClr val="0070C0"/>
                </a:solidFill>
              </a:rPr>
              <a:t>m</a:t>
            </a:r>
            <a:r>
              <a:rPr lang="en-US" sz="2200" dirty="0" smtClean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0070C0"/>
                </a:solidFill>
              </a:rPr>
              <a:t>and a simple cycle face of size </a:t>
            </a:r>
            <a:r>
              <a:rPr lang="en-US" sz="2200" i="1" dirty="0" smtClean="0">
                <a:solidFill>
                  <a:srgbClr val="0070C0"/>
                </a:solidFill>
              </a:rPr>
              <a:t>n</a:t>
            </a:r>
            <a:r>
              <a:rPr lang="en-US" sz="2200" dirty="0" smtClean="0">
                <a:solidFill>
                  <a:srgbClr val="0070C0"/>
                </a:solidFill>
              </a:rPr>
              <a:t>.</a:t>
            </a:r>
          </a:p>
          <a:p>
            <a:endParaRPr lang="en-US" sz="2200" dirty="0" smtClean="0"/>
          </a:p>
          <a:p>
            <a:r>
              <a:rPr lang="en-US" sz="2200" dirty="0" smtClean="0"/>
              <a:t>Restated in design theoretic terms:</a:t>
            </a:r>
          </a:p>
          <a:p>
            <a:endParaRPr lang="en-US" sz="2200" dirty="0" smtClean="0"/>
          </a:p>
          <a:p>
            <a:r>
              <a:rPr lang="en-US" sz="2200" dirty="0">
                <a:solidFill>
                  <a:srgbClr val="FF0000"/>
                </a:solidFill>
              </a:rPr>
              <a:t>Theorem:  </a:t>
            </a:r>
            <a:r>
              <a:rPr lang="en-US" sz="2200" dirty="0">
                <a:solidFill>
                  <a:srgbClr val="0070C0"/>
                </a:solidFill>
              </a:rPr>
              <a:t>Given  a </a:t>
            </a:r>
            <a:r>
              <a:rPr lang="en-US" sz="2200" dirty="0" smtClean="0">
                <a:solidFill>
                  <a:srgbClr val="0070C0"/>
                </a:solidFill>
              </a:rPr>
              <a:t>simple Heffter </a:t>
            </a:r>
            <a:r>
              <a:rPr lang="en-US" sz="2200" dirty="0">
                <a:solidFill>
                  <a:srgbClr val="0070C0"/>
                </a:solidFill>
              </a:rPr>
              <a:t>array H= H(</a:t>
            </a:r>
            <a:r>
              <a:rPr lang="en-US" sz="2200" i="1" dirty="0" err="1">
                <a:solidFill>
                  <a:srgbClr val="0070C0"/>
                </a:solidFill>
              </a:rPr>
              <a:t>m</a:t>
            </a:r>
            <a:r>
              <a:rPr lang="en-US" sz="2200" dirty="0" err="1">
                <a:solidFill>
                  <a:srgbClr val="0070C0"/>
                </a:solidFill>
              </a:rPr>
              <a:t>,</a:t>
            </a:r>
            <a:r>
              <a:rPr lang="en-US" sz="2200" i="1" dirty="0" err="1">
                <a:solidFill>
                  <a:srgbClr val="0070C0"/>
                </a:solidFill>
              </a:rPr>
              <a:t>n</a:t>
            </a:r>
            <a:r>
              <a:rPr lang="en-US" sz="2200" dirty="0">
                <a:solidFill>
                  <a:srgbClr val="0070C0"/>
                </a:solidFill>
              </a:rPr>
              <a:t>) with </a:t>
            </a:r>
            <a:r>
              <a:rPr lang="en-US" sz="2200" dirty="0" smtClean="0">
                <a:solidFill>
                  <a:srgbClr val="0070C0"/>
                </a:solidFill>
              </a:rPr>
              <a:t>compatible </a:t>
            </a:r>
            <a:r>
              <a:rPr lang="en-US" sz="2200" dirty="0">
                <a:solidFill>
                  <a:srgbClr val="0070C0"/>
                </a:solidFill>
              </a:rPr>
              <a:t>orderings </a:t>
            </a:r>
            <a:r>
              <a:rPr lang="el-GR" sz="2200" dirty="0" smtClean="0">
                <a:solidFill>
                  <a:srgbClr val="0070C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 smtClean="0">
                <a:solidFill>
                  <a:srgbClr val="0070C0"/>
                </a:solidFill>
                <a:sym typeface="Mathematica1"/>
              </a:rPr>
              <a:t>r  </a:t>
            </a:r>
            <a:r>
              <a:rPr lang="en-US" sz="2200" dirty="0">
                <a:solidFill>
                  <a:srgbClr val="0070C0"/>
                </a:solidFill>
              </a:rPr>
              <a:t>on the rows of H and </a:t>
            </a:r>
            <a:r>
              <a:rPr lang="el-GR" sz="2200" dirty="0">
                <a:solidFill>
                  <a:srgbClr val="0070C0"/>
                </a:solidFill>
                <a:latin typeface="Corbel" panose="020B0503020204020204" pitchFamily="34" charset="0"/>
                <a:sym typeface="Mathematica1"/>
              </a:rPr>
              <a:t>ω </a:t>
            </a:r>
            <a:r>
              <a:rPr lang="en-US" sz="2200" baseline="-25000" dirty="0" smtClean="0">
                <a:solidFill>
                  <a:srgbClr val="0070C0"/>
                </a:solidFill>
                <a:sym typeface="Mathematica1"/>
              </a:rPr>
              <a:t>c  </a:t>
            </a:r>
            <a:r>
              <a:rPr lang="en-US" sz="2200" dirty="0">
                <a:solidFill>
                  <a:srgbClr val="0070C0"/>
                </a:solidFill>
              </a:rPr>
              <a:t>on the columns of H, there exists </a:t>
            </a:r>
            <a:r>
              <a:rPr lang="en-US" sz="2200" dirty="0" smtClean="0">
                <a:solidFill>
                  <a:srgbClr val="0070C0"/>
                </a:solidFill>
              </a:rPr>
              <a:t>a biembedding on an orientable surface of a m-cycle system and an n-cycle system both on </a:t>
            </a:r>
            <a:r>
              <a:rPr lang="en-US" sz="2200" i="1" dirty="0" smtClean="0">
                <a:solidFill>
                  <a:srgbClr val="0070C0"/>
                </a:solidFill>
              </a:rPr>
              <a:t>v</a:t>
            </a:r>
            <a:r>
              <a:rPr lang="en-US" sz="2200" dirty="0" smtClean="0">
                <a:solidFill>
                  <a:srgbClr val="0070C0"/>
                </a:solidFill>
              </a:rPr>
              <a:t>= </a:t>
            </a:r>
            <a:r>
              <a:rPr lang="en-US" sz="22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200" i="1" dirty="0" smtClean="0">
                <a:solidFill>
                  <a:srgbClr val="0070C0"/>
                </a:solidFill>
              </a:rPr>
              <a:t>nm</a:t>
            </a:r>
            <a:r>
              <a:rPr lang="en-US" sz="2200" dirty="0" smtClean="0">
                <a:solidFill>
                  <a:srgbClr val="0070C0"/>
                </a:solidFill>
              </a:rPr>
              <a:t>+</a:t>
            </a:r>
            <a:r>
              <a:rPr lang="en-US" sz="22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200" dirty="0" smtClean="0">
                <a:solidFill>
                  <a:srgbClr val="0070C0"/>
                </a:solidFill>
              </a:rPr>
              <a:t> points.</a:t>
            </a:r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 smtClean="0"/>
          </a:p>
          <a:p>
            <a:r>
              <a:rPr lang="en-US" dirty="0" smtClean="0"/>
              <a:t>Note: the general case is given in Archdeacon’s paper.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1000" y="1371600"/>
                <a:ext cx="8382000" cy="541020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Conjecture: </a:t>
                </a:r>
                <a:r>
                  <a:rPr lang="en-US" dirty="0"/>
                  <a:t>Let  A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ea typeface="Mathematica7"/>
                  </a:rPr>
                  <a:t> \ {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en-US" dirty="0" smtClean="0">
                    <a:ea typeface="Cambria Math" panose="02040503050406030204" pitchFamily="18" charset="0"/>
                  </a:rPr>
                  <a:t>} with |A| = </a:t>
                </a:r>
                <a:r>
                  <a:rPr lang="en-US" i="1" dirty="0" smtClean="0">
                    <a:ea typeface="Cambria Math" panose="02040503050406030204" pitchFamily="18" charset="0"/>
                  </a:rPr>
                  <a:t>k</a:t>
                </a:r>
                <a:r>
                  <a:rPr lang="en-US" dirty="0" smtClean="0">
                    <a:ea typeface="Cambria Math" panose="02040503050406030204" pitchFamily="18" charset="0"/>
                  </a:rPr>
                  <a:t>, </a:t>
                </a:r>
                <a:r>
                  <a:rPr lang="en-US" dirty="0" smtClean="0"/>
                  <a:t> </a:t>
                </a:r>
                <a:r>
                  <a:rPr lang="en-US" dirty="0"/>
                  <a:t>t</a:t>
                </a:r>
                <a:r>
                  <a:rPr lang="en-US" dirty="0" smtClean="0"/>
                  <a:t>hen </a:t>
                </a:r>
                <a:r>
                  <a:rPr lang="en-US" dirty="0"/>
                  <a:t>there </a:t>
                </a:r>
                <a:r>
                  <a:rPr lang="en-US" dirty="0" smtClean="0"/>
                  <a:t>exists a </a:t>
                </a:r>
                <a:r>
                  <a:rPr lang="en-US" dirty="0" smtClean="0">
                    <a:solidFill>
                      <a:srgbClr val="0070C0"/>
                    </a:solidFill>
                  </a:rPr>
                  <a:t>simple </a:t>
                </a:r>
                <a:r>
                  <a:rPr lang="en-US" dirty="0">
                    <a:solidFill>
                      <a:srgbClr val="0070C0"/>
                    </a:solidFill>
                  </a:rPr>
                  <a:t>ordering </a:t>
                </a:r>
                <a:r>
                  <a:rPr lang="en-US" dirty="0"/>
                  <a:t>of the elements </a:t>
                </a:r>
                <a:r>
                  <a:rPr lang="en-US" dirty="0" smtClean="0"/>
                  <a:t>of A.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err="1" smtClean="0">
                    <a:solidFill>
                      <a:schemeClr val="tx1"/>
                    </a:solidFill>
                  </a:rPr>
                  <a:t>Alspach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made a similar conjecture with the additional condition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that                    .  We prove that his conjecture implies ours.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l">
                  <a:buNone/>
                </a:pPr>
                <a:endParaRPr lang="en-US" sz="1300" dirty="0">
                  <a:solidFill>
                    <a:srgbClr val="00B0F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/>
                  <a:t>We have checked </a:t>
                </a:r>
                <a:r>
                  <a:rPr lang="en-US" dirty="0" smtClean="0"/>
                  <a:t>our </a:t>
                </a:r>
                <a:r>
                  <a:rPr lang="en-US" dirty="0"/>
                  <a:t>conjecture for </a:t>
                </a:r>
                <a:r>
                  <a:rPr lang="en-US" u="sng" dirty="0" smtClean="0">
                    <a:solidFill>
                      <a:srgbClr val="FF0000"/>
                    </a:solidFill>
                  </a:rPr>
                  <a:t>every subset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{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up to </a:t>
                </a:r>
                <a:r>
                  <a:rPr lang="en-US" i="1" dirty="0">
                    <a:solidFill>
                      <a:srgbClr val="FF0000"/>
                    </a:solidFill>
                  </a:rPr>
                  <a:t>n </a:t>
                </a:r>
                <a:r>
                  <a:rPr lang="en-US" dirty="0">
                    <a:solidFill>
                      <a:srgbClr val="FF0000"/>
                    </a:solidFill>
                  </a:rPr>
                  <a:t>=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en-US" dirty="0">
                    <a:solidFill>
                      <a:srgbClr val="FF0000"/>
                    </a:solidFill>
                  </a:rPr>
                  <a:t>. 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It’s true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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/>
                  <a:t>We also prove it true for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/>
                  <a:t> (all </a:t>
                </a:r>
                <a:r>
                  <a:rPr lang="en-US" i="1" dirty="0"/>
                  <a:t>n</a:t>
                </a:r>
                <a:r>
                  <a:rPr lang="en-US" dirty="0" smtClean="0"/>
                  <a:t>).  [Works in all abelian groups.]</a:t>
                </a:r>
              </a:p>
              <a:p>
                <a:pPr marL="0" indent="0" algn="l">
                  <a:buNone/>
                </a:pPr>
                <a:endParaRPr lang="en-US" dirty="0" smtClean="0"/>
              </a:p>
              <a:p>
                <a:pPr marL="0" indent="0" algn="l">
                  <a:buNone/>
                </a:pPr>
                <a:r>
                  <a:rPr lang="en-US" dirty="0" smtClean="0"/>
                  <a:t>The conjecture is also true for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with the additional condition that there is no </a:t>
                </a:r>
                <a:r>
                  <a:rPr lang="en-US" i="1" dirty="0" smtClean="0"/>
                  <a:t>x </a:t>
                </a:r>
                <a:r>
                  <a:rPr lang="en-US" dirty="0" smtClean="0"/>
                  <a:t>with {</a:t>
                </a:r>
                <a:r>
                  <a:rPr lang="en-US" i="1" dirty="0" smtClean="0"/>
                  <a:t>x,-x</a:t>
                </a:r>
                <a:r>
                  <a:rPr lang="en-US" dirty="0" smtClean="0"/>
                  <a:t>}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 smtClean="0"/>
                  <a:t> A. [</a:t>
                </a:r>
                <a:r>
                  <a:rPr lang="it-IT" sz="2400" dirty="0" smtClean="0">
                    <a:solidFill>
                      <a:srgbClr val="000000"/>
                    </a:solidFill>
                  </a:rPr>
                  <a:t>Costa,Morini, Pasotti, Pellegrini</a:t>
                </a:r>
                <a:r>
                  <a:rPr lang="en-US" sz="2400" dirty="0" smtClean="0"/>
                  <a:t>, </a:t>
                </a:r>
                <a:r>
                  <a:rPr lang="en-US" sz="2400" i="1" dirty="0" smtClean="0"/>
                  <a:t>Disc. Math.</a:t>
                </a:r>
                <a:r>
                  <a:rPr lang="en-US" sz="2400" dirty="0" smtClean="0"/>
                  <a:t> </a:t>
                </a:r>
                <a:r>
                  <a:rPr lang="en-US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2018]</a:t>
                </a:r>
              </a:p>
              <a:p>
                <a:pPr marL="0" indent="0" algn="l">
                  <a:buNone/>
                </a:pPr>
                <a:endParaRPr lang="en-US" dirty="0"/>
              </a:p>
              <a:p>
                <a:pPr marL="0" indent="0" algn="l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371600"/>
                <a:ext cx="8382000" cy="5410200"/>
              </a:xfrm>
              <a:blipFill rotWithShape="0">
                <a:blip r:embed="rId2"/>
                <a:stretch>
                  <a:fillRect l="-1164" t="-2365" r="-945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359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 partial </a:t>
            </a:r>
            <a:r>
              <a:rPr lang="en-US" dirty="0"/>
              <a:t>s</a:t>
            </a:r>
            <a:r>
              <a:rPr lang="en-US" dirty="0" smtClean="0"/>
              <a:t>ums in cyclic groups</a:t>
            </a:r>
            <a:br>
              <a:rPr lang="en-US" dirty="0" smtClean="0"/>
            </a:br>
            <a:r>
              <a:rPr lang="en-US" sz="2000" dirty="0" err="1" smtClean="0"/>
              <a:t>Archdeacon,Dinitz</a:t>
            </a:r>
            <a:r>
              <a:rPr lang="en-US" sz="2000" dirty="0" smtClean="0"/>
              <a:t>, </a:t>
            </a:r>
            <a:r>
              <a:rPr lang="en-US" sz="2000" dirty="0" err="1" smtClean="0"/>
              <a:t>Mattern</a:t>
            </a:r>
            <a:r>
              <a:rPr lang="en-US" sz="2000" dirty="0" smtClean="0"/>
              <a:t>, Stinson (</a:t>
            </a:r>
            <a:r>
              <a:rPr lang="en-US" sz="2000" i="1" dirty="0" smtClean="0"/>
              <a:t>JCMCC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2000" dirty="0" smtClean="0"/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6800" y="2743200"/>
                <a:ext cx="1161087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US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nary>
                      <m:r>
                        <a:rPr lang="en-US" i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743200"/>
                <a:ext cx="1161087" cy="76450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66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37588" cy="706437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itchFamily="34" charset="-128"/>
              </a:rPr>
              <a:t>A probabilistic result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5775" y="1352550"/>
                <a:ext cx="7905750" cy="4809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800" dirty="0" smtClean="0">
                    <a:solidFill>
                      <a:srgbClr val="FF0000"/>
                    </a:solidFill>
                  </a:rPr>
                  <a:t>Theorem:  </a:t>
                </a:r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Let </a:t>
                </a:r>
                <a:r>
                  <a:rPr lang="en-US" sz="2800" i="1" dirty="0" smtClean="0">
                    <a:solidFill>
                      <a:schemeClr val="tx1">
                        <a:lumMod val="90000"/>
                      </a:schemeClr>
                    </a:solidFill>
                  </a:rPr>
                  <a:t>A</a:t>
                </a:r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 be a randomly chosen </a:t>
                </a:r>
                <a:r>
                  <a:rPr lang="en-US" sz="2800" i="1" dirty="0" smtClean="0">
                    <a:solidFill>
                      <a:schemeClr val="tx1">
                        <a:lumMod val="90000"/>
                      </a:schemeClr>
                    </a:solidFill>
                  </a:rPr>
                  <a:t>k</a:t>
                </a:r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-subset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sz="2800" i="1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800" i="1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sz="2800" i="1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sz="2800" i="1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0}</m:t>
                    </m:r>
                    <m:r>
                      <a:rPr lang="en-US" sz="2800" b="0" i="1" smtClean="0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Then the probability that </a:t>
                </a:r>
                <a:r>
                  <a:rPr lang="en-US" sz="2800" i="1" dirty="0" smtClean="0">
                    <a:solidFill>
                      <a:schemeClr val="tx1">
                        <a:lumMod val="90000"/>
                      </a:schemeClr>
                    </a:solidFill>
                  </a:rPr>
                  <a:t>A</a:t>
                </a:r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 can not be sequenced is at most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solidFill>
                                  <a:schemeClr val="tx1">
                                    <a:lumMod val="9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solidFill>
                                    <a:schemeClr val="tx1">
                                      <a:lumMod val="90000"/>
                                    </a:schemeClr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9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  <m:r>
                      <a:rPr lang="en-US" sz="2800" i="1" smtClean="0">
                        <a:solidFill>
                          <a:schemeClr val="tx1">
                            <a:lumMod val="90000"/>
                          </a:schemeClr>
                        </a:solidFill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2800" i="1" smtClean="0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9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>
                        <a:lumMod val="90000"/>
                      </a:schemeClr>
                    </a:solidFill>
                  </a:rPr>
                  <a:t>.</a:t>
                </a:r>
              </a:p>
              <a:p>
                <a:pPr algn="l">
                  <a:lnSpc>
                    <a:spcPct val="100000"/>
                  </a:lnSpc>
                </a:pPr>
                <a:endParaRPr lang="en-US" sz="2800" dirty="0">
                  <a:solidFill>
                    <a:schemeClr val="tx1">
                      <a:lumMod val="90000"/>
                    </a:schemeClr>
                  </a:solidFill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rgbClr val="0070C0"/>
                    </a:solidFill>
                  </a:rPr>
                  <a:t>Basically 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 “runs” and each has probability of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 that it’s sum is </a:t>
                </a:r>
                <a:r>
                  <a:rPr lang="en-US" sz="24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 </a:t>
                </a:r>
              </a:p>
              <a:p>
                <a:pPr algn="l">
                  <a:lnSpc>
                    <a:spcPct val="100000"/>
                  </a:lnSpc>
                </a:pPr>
                <a:endParaRPr lang="en-US" sz="2400" dirty="0">
                  <a:solidFill>
                    <a:srgbClr val="92D050"/>
                  </a:solidFill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en-US" sz="2400" dirty="0" smtClean="0">
                    <a:solidFill>
                      <a:srgbClr val="00B050"/>
                    </a:solidFill>
                  </a:rPr>
                  <a:t>It follows that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type m:val="skw"/>
                            <m:ctrlP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2400" dirty="0" smtClean="0">
                    <a:solidFill>
                      <a:srgbClr val="00B050"/>
                    </a:solidFill>
                  </a:rPr>
                  <a:t> , then the probability that a randomly chosen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/>
                      </a:rPr>
                      <m:t>𝑘</m:t>
                    </m:r>
                    <m:r>
                      <a:rPr lang="en-US" sz="2400" b="0" i="1" smtClean="0">
                        <a:solidFill>
                          <a:srgbClr val="00B05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sz="2400" dirty="0" smtClean="0">
                    <a:solidFill>
                      <a:srgbClr val="00B050"/>
                    </a:solidFill>
                  </a:rPr>
                  <a:t>subsest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sz="2400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sz="2400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sz="2400" i="1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r>
                  <a:rPr lang="en-US" sz="2400" dirty="0" smtClean="0">
                    <a:solidFill>
                      <a:srgbClr val="00B050"/>
                    </a:solidFill>
                  </a:rPr>
                  <a:t> is sequenceable is at least ½.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1352550"/>
                <a:ext cx="7905750" cy="4809586"/>
              </a:xfrm>
              <a:prstGeom prst="rect">
                <a:avLst/>
              </a:prstGeom>
              <a:blipFill rotWithShape="0">
                <a:blip r:embed="rId2"/>
                <a:stretch>
                  <a:fillRect l="-1619" t="-1267" r="-386" b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68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What’s known about biembedding cycle systems on orientable surfaces.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295400"/>
            <a:ext cx="8305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1890,</a:t>
            </a:r>
            <a:r>
              <a:rPr lang="en-US" sz="2000" dirty="0" smtClean="0"/>
              <a:t> Heffter was the first to do “</a:t>
            </a:r>
            <a:r>
              <a:rPr lang="en-US" sz="2000" u="sng" dirty="0" smtClean="0">
                <a:solidFill>
                  <a:srgbClr val="00B0F0"/>
                </a:solidFill>
              </a:rPr>
              <a:t>topological design theory</a:t>
            </a:r>
            <a:r>
              <a:rPr lang="en-US" sz="2000" dirty="0" smtClean="0"/>
              <a:t>”, </a:t>
            </a:r>
            <a:r>
              <a:rPr lang="en-US" sz="2000" dirty="0"/>
              <a:t>He </a:t>
            </a:r>
            <a:r>
              <a:rPr lang="en-US" sz="2000" dirty="0" smtClean="0"/>
              <a:t>showed that if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i="1" dirty="0" smtClean="0"/>
              <a:t>s</a:t>
            </a:r>
            <a:r>
              <a:rPr lang="en-US" sz="2000" dirty="0" smtClean="0"/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 </a:t>
            </a:r>
            <a:r>
              <a:rPr lang="en-US" sz="2000" dirty="0"/>
              <a:t>is prime and the order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 </a:t>
            </a:r>
            <a:r>
              <a:rPr lang="en-US" sz="2000" dirty="0"/>
              <a:t>modulo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 </a:t>
            </a:r>
            <a:r>
              <a:rPr lang="en-US" sz="2000" dirty="0"/>
              <a:t>is either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 </a:t>
            </a:r>
            <a:r>
              <a:rPr lang="en-US" sz="2000" dirty="0"/>
              <a:t>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/>
              <a:t>, then one can </a:t>
            </a:r>
            <a:r>
              <a:rPr lang="en-US" sz="2000" dirty="0"/>
              <a:t>construct </a:t>
            </a:r>
            <a:r>
              <a:rPr lang="en-US" sz="2000" dirty="0">
                <a:solidFill>
                  <a:srgbClr val="FF0000"/>
                </a:solidFill>
              </a:rPr>
              <a:t>a twofold triple system of order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</a:rPr>
              <a:t>s+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/>
              <a:t>, </a:t>
            </a:r>
            <a:r>
              <a:rPr lang="en-US" sz="2000" dirty="0">
                <a:solidFill>
                  <a:srgbClr val="FF0000"/>
                </a:solidFill>
              </a:rPr>
              <a:t>the blocks of which are the triangular faces of an embedding of the complete graph </a:t>
            </a:r>
            <a:r>
              <a:rPr lang="en-US" sz="2000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aseline="-25000" dirty="0" smtClean="0">
                <a:solidFill>
                  <a:srgbClr val="FF0000"/>
                </a:solidFill>
              </a:rPr>
              <a:t>s+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in an orientable </a:t>
            </a:r>
            <a:r>
              <a:rPr lang="en-US" sz="2000" dirty="0" smtClean="0">
                <a:solidFill>
                  <a:srgbClr val="FF0000"/>
                </a:solidFill>
              </a:rPr>
              <a:t>surface. </a:t>
            </a:r>
            <a:r>
              <a:rPr lang="en-US" sz="2000" dirty="0" smtClean="0"/>
              <a:t>  [Still unknown if there are infinitely many such </a:t>
            </a:r>
            <a:r>
              <a:rPr lang="en-US" sz="2000" i="1" dirty="0" smtClean="0"/>
              <a:t>s</a:t>
            </a:r>
            <a:r>
              <a:rPr lang="en-US" sz="2000" dirty="0" smtClean="0"/>
              <a:t>.]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Numerical considerations imply that </a:t>
            </a:r>
            <a:r>
              <a:rPr lang="en-US" sz="2000" dirty="0" smtClean="0"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rientable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biembeddings of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two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STS(</a:t>
            </a:r>
            <a:r>
              <a:rPr lang="en-US" sz="2000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can only exist if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≡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1970,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Youngs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showed that if </a:t>
            </a:r>
            <a:r>
              <a:rPr lang="en-US" sz="2000" i="1" u="sng" dirty="0" smtClean="0">
                <a:solidFill>
                  <a:srgbClr val="FF0000"/>
                </a:solidFill>
              </a:rPr>
              <a:t>n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≡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FF0000"/>
                </a:solidFill>
              </a:rPr>
              <a:t>mod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there exists a biembedding of two cyclic STS(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) in an orientable </a:t>
            </a:r>
            <a:r>
              <a:rPr lang="en-US" sz="2000" dirty="0" smtClean="0">
                <a:solidFill>
                  <a:srgbClr val="FF0000"/>
                </a:solidFill>
              </a:rPr>
              <a:t>surface</a:t>
            </a:r>
            <a:r>
              <a:rPr lang="en-US" sz="2000" dirty="0" smtClean="0"/>
              <a:t>.  He find a bipartite current  graph (a ladder graph) and shows that this lifts to  a triangular biembedding.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445609"/>
            <a:ext cx="6934200" cy="1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86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Recently, </a:t>
            </a:r>
            <a:r>
              <a:rPr lang="it-IT" sz="2400" dirty="0" smtClean="0"/>
              <a:t>Costa, Morini, Pasotti, and Pellegrini proved the following result about square simple Heffter arrays with small </a:t>
            </a:r>
            <a:r>
              <a:rPr lang="it-IT" sz="2400" i="1" dirty="0" smtClean="0"/>
              <a:t>k</a:t>
            </a:r>
            <a:r>
              <a:rPr lang="it-IT" sz="2400" dirty="0" smtClean="0"/>
              <a:t>.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2400" dirty="0" smtClean="0">
                <a:solidFill>
                  <a:srgbClr val="FF0000"/>
                </a:solidFill>
              </a:rPr>
              <a:t>Theorem:  </a:t>
            </a:r>
            <a:r>
              <a:rPr lang="it-IT" sz="2400" dirty="0" smtClean="0"/>
              <a:t>If </a:t>
            </a:r>
            <a:r>
              <a:rPr lang="it-IT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≤ </a:t>
            </a:r>
            <a:r>
              <a:rPr lang="it-IT" sz="2400" i="1" dirty="0" smtClean="0">
                <a:solidFill>
                  <a:srgbClr val="FF0000"/>
                </a:solidFill>
              </a:rPr>
              <a:t>k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≤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then </a:t>
            </a:r>
            <a:r>
              <a:rPr lang="it-IT" sz="2400" dirty="0" smtClean="0"/>
              <a:t>there exists a </a:t>
            </a:r>
            <a:r>
              <a:rPr lang="it-IT" sz="2400" dirty="0" smtClean="0">
                <a:solidFill>
                  <a:srgbClr val="FF0000"/>
                </a:solidFill>
              </a:rPr>
              <a:t>square simple integer Heffter array </a:t>
            </a:r>
            <a:r>
              <a:rPr lang="it-IT" sz="2400" dirty="0" smtClean="0"/>
              <a:t>H(</a:t>
            </a:r>
            <a:r>
              <a:rPr lang="it-IT" sz="2400" i="1" dirty="0" smtClean="0"/>
              <a:t>n;k</a:t>
            </a:r>
            <a:r>
              <a:rPr lang="it-IT" sz="2400" dirty="0" smtClean="0"/>
              <a:t>) for all </a:t>
            </a:r>
            <a:r>
              <a:rPr lang="it-IT" sz="2400" i="1" dirty="0" smtClean="0"/>
              <a:t>n</a:t>
            </a:r>
            <a:r>
              <a:rPr lang="it-IT" sz="2400" dirty="0" smtClean="0"/>
              <a:t> </a:t>
            </a:r>
            <a:r>
              <a:rPr lang="en-US" sz="2400" dirty="0" smtClean="0"/>
              <a:t>≥ </a:t>
            </a:r>
            <a:r>
              <a:rPr lang="en-US" sz="2400" i="1" dirty="0" smtClean="0"/>
              <a:t>k</a:t>
            </a:r>
            <a:r>
              <a:rPr lang="en-US" sz="2400" dirty="0" smtClean="0"/>
              <a:t> with </a:t>
            </a:r>
            <a:r>
              <a:rPr lang="en-US" sz="2400" i="1" dirty="0" err="1" smtClean="0"/>
              <a:t>nk</a:t>
            </a:r>
            <a:r>
              <a:rPr lang="en-US" sz="2400" i="1" dirty="0" smtClean="0"/>
              <a:t> </a:t>
            </a:r>
            <a:r>
              <a:rPr lang="en-US" sz="2400" dirty="0"/>
              <a:t>≡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0, 3 </a:t>
            </a:r>
            <a:r>
              <a:rPr lang="en-US" sz="2400" dirty="0" smtClean="0"/>
              <a:t>(mod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/>
              <a:t>).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Translated to orthogonal cycle systems this theorem says: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Theorem:</a:t>
            </a:r>
            <a:r>
              <a:rPr lang="en-US" sz="2400" dirty="0" smtClean="0"/>
              <a:t> </a:t>
            </a:r>
            <a:r>
              <a:rPr lang="it-IT" sz="2400" dirty="0" smtClean="0"/>
              <a:t>If </a:t>
            </a:r>
            <a:r>
              <a:rPr lang="it-IT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≤ </a:t>
            </a:r>
            <a:r>
              <a:rPr lang="it-IT" sz="2400" i="1" dirty="0">
                <a:solidFill>
                  <a:srgbClr val="FF0000"/>
                </a:solidFill>
              </a:rPr>
              <a:t>k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≤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cs typeface="Times New Roman" panose="02020603050405020304" pitchFamily="18" charset="0"/>
              </a:rPr>
              <a:t>t</a:t>
            </a:r>
            <a:r>
              <a:rPr lang="en-US" sz="2400" dirty="0" smtClean="0"/>
              <a:t>hen </a:t>
            </a:r>
            <a:r>
              <a:rPr lang="en-US" sz="2400" dirty="0"/>
              <a:t>there exists a pair of orthogonal </a:t>
            </a:r>
            <a:r>
              <a:rPr lang="en-US" sz="2400" dirty="0" smtClean="0"/>
              <a:t>cyclic </a:t>
            </a:r>
            <a:r>
              <a:rPr lang="en-US" sz="2400" i="1" dirty="0" smtClean="0"/>
              <a:t>k</a:t>
            </a:r>
            <a:r>
              <a:rPr lang="en-US" sz="2400" dirty="0" smtClean="0"/>
              <a:t>-cycle </a:t>
            </a:r>
            <a:r>
              <a:rPr lang="en-US" sz="2400" dirty="0"/>
              <a:t>decompositions of the complete graph of order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/>
              <a:t>nk </a:t>
            </a:r>
            <a:r>
              <a:rPr lang="en-US" sz="2400" dirty="0" smtClean="0"/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/>
              <a:t> </a:t>
            </a:r>
            <a:r>
              <a:rPr lang="it-IT" sz="2400" dirty="0"/>
              <a:t>for all </a:t>
            </a:r>
            <a:r>
              <a:rPr lang="it-IT" sz="2400" i="1" dirty="0"/>
              <a:t>n</a:t>
            </a:r>
            <a:r>
              <a:rPr lang="it-IT" sz="2400" dirty="0"/>
              <a:t> </a:t>
            </a:r>
            <a:r>
              <a:rPr lang="en-US" sz="2400" dirty="0"/>
              <a:t>≥ </a:t>
            </a:r>
            <a:r>
              <a:rPr lang="en-US" sz="2400" i="1" dirty="0"/>
              <a:t>k</a:t>
            </a:r>
            <a:r>
              <a:rPr lang="en-US" sz="2400" dirty="0"/>
              <a:t> with </a:t>
            </a:r>
            <a:r>
              <a:rPr lang="en-US" sz="2400" i="1" dirty="0" err="1"/>
              <a:t>nk</a:t>
            </a:r>
            <a:r>
              <a:rPr lang="en-US" sz="2400" i="1" dirty="0"/>
              <a:t> </a:t>
            </a:r>
            <a:r>
              <a:rPr lang="en-US" sz="2400" dirty="0"/>
              <a:t>≡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0, 3 </a:t>
            </a:r>
            <a:r>
              <a:rPr lang="en-US" sz="2400" dirty="0"/>
              <a:t>(mod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/>
              <a:t>).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/>
          <a:lstStyle/>
          <a:p>
            <a:pPr algn="ctr"/>
            <a:r>
              <a:rPr lang="en-US" dirty="0" smtClean="0"/>
              <a:t>Back to </a:t>
            </a:r>
            <a:r>
              <a:rPr lang="en-US" dirty="0" smtClean="0">
                <a:solidFill>
                  <a:srgbClr val="FF0000"/>
                </a:solidFill>
              </a:rPr>
              <a:t>Orthogonal 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ycle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ystems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What’s known about biembedding cycle systems on orientable surfaces.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295400"/>
            <a:ext cx="8305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In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1890,</a:t>
            </a:r>
            <a:r>
              <a:rPr lang="en-US" sz="2000" dirty="0" smtClean="0"/>
              <a:t> Heffter was the first to do “</a:t>
            </a:r>
            <a:r>
              <a:rPr lang="en-US" sz="2000" u="sng" dirty="0" smtClean="0">
                <a:solidFill>
                  <a:srgbClr val="00B0F0"/>
                </a:solidFill>
              </a:rPr>
              <a:t>topological design theory</a:t>
            </a:r>
            <a:r>
              <a:rPr lang="en-US" sz="2000" dirty="0" smtClean="0"/>
              <a:t>”, </a:t>
            </a:r>
            <a:r>
              <a:rPr lang="en-US" sz="2000" dirty="0"/>
              <a:t>He </a:t>
            </a:r>
            <a:r>
              <a:rPr lang="en-US" sz="2000" dirty="0" smtClean="0"/>
              <a:t>showed that if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i="1" dirty="0" smtClean="0"/>
              <a:t>s</a:t>
            </a:r>
            <a:r>
              <a:rPr lang="en-US" sz="2000" dirty="0" smtClean="0"/>
              <a:t>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 </a:t>
            </a:r>
            <a:r>
              <a:rPr lang="en-US" sz="2000" dirty="0"/>
              <a:t>is prime and the order of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 </a:t>
            </a:r>
            <a:r>
              <a:rPr lang="en-US" sz="2000" dirty="0"/>
              <a:t>modulo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 </a:t>
            </a:r>
            <a:r>
              <a:rPr lang="en-US" sz="2000" dirty="0"/>
              <a:t>is either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 </a:t>
            </a:r>
            <a:r>
              <a:rPr lang="en-US" sz="2000" dirty="0"/>
              <a:t>or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/>
              <a:t>s+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/>
              <a:t>, then one can </a:t>
            </a:r>
            <a:r>
              <a:rPr lang="en-US" sz="2000" dirty="0"/>
              <a:t>construct </a:t>
            </a:r>
            <a:r>
              <a:rPr lang="en-US" sz="2000" u="sng" dirty="0">
                <a:solidFill>
                  <a:srgbClr val="FF0000"/>
                </a:solidFill>
              </a:rPr>
              <a:t>a twofold triple system </a:t>
            </a:r>
            <a:r>
              <a:rPr lang="en-US" sz="2000" dirty="0">
                <a:solidFill>
                  <a:srgbClr val="FF0000"/>
                </a:solidFill>
              </a:rPr>
              <a:t>of order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</a:rPr>
              <a:t>s+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dirty="0" smtClean="0"/>
              <a:t>, </a:t>
            </a:r>
            <a:r>
              <a:rPr lang="en-US" sz="2000" dirty="0">
                <a:solidFill>
                  <a:srgbClr val="FF0000"/>
                </a:solidFill>
              </a:rPr>
              <a:t>the blocks of which are the triangular faces of an embedding of the complete graph </a:t>
            </a:r>
            <a:r>
              <a:rPr lang="en-US" sz="2000" dirty="0" smtClean="0">
                <a:solidFill>
                  <a:srgbClr val="FF0000"/>
                </a:solidFill>
              </a:rPr>
              <a:t>K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baseline="-25000" dirty="0" smtClean="0">
                <a:solidFill>
                  <a:srgbClr val="FF0000"/>
                </a:solidFill>
              </a:rPr>
              <a:t>s+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in an orientable </a:t>
            </a:r>
            <a:r>
              <a:rPr lang="en-US" sz="2000" dirty="0" smtClean="0">
                <a:solidFill>
                  <a:srgbClr val="FF0000"/>
                </a:solidFill>
              </a:rPr>
              <a:t>surface. </a:t>
            </a:r>
            <a:r>
              <a:rPr lang="en-US" sz="2000" dirty="0" smtClean="0"/>
              <a:t>  [Still unknown if there are infinitely many such </a:t>
            </a:r>
            <a:r>
              <a:rPr lang="en-US" sz="2000" i="1" dirty="0" smtClean="0"/>
              <a:t>s</a:t>
            </a:r>
            <a:r>
              <a:rPr lang="en-US" sz="2000" dirty="0" smtClean="0"/>
              <a:t>.]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/>
              <a:t>Numerical considerations imply that </a:t>
            </a:r>
            <a:r>
              <a:rPr lang="en-US" sz="2000" dirty="0" smtClean="0"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rientable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biembeddings of 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two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STS(</a:t>
            </a:r>
            <a:r>
              <a:rPr lang="en-US" sz="2000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can only exist if 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≡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1970, Youngs showed that if </a:t>
            </a:r>
            <a:r>
              <a:rPr lang="en-US" sz="2000" i="1" u="sng" dirty="0" smtClean="0">
                <a:solidFill>
                  <a:srgbClr val="FF0000"/>
                </a:solidFill>
              </a:rPr>
              <a:t>n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1600" u="sng" dirty="0" smtClean="0">
                <a:solidFill>
                  <a:srgbClr val="FF0000"/>
                </a:solidFill>
              </a:rPr>
              <a:t>≡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FF0000"/>
                </a:solidFill>
              </a:rPr>
              <a:t>mod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there exists a biembedding of two cyclic STS(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) in an orientable </a:t>
            </a:r>
            <a:r>
              <a:rPr lang="en-US" sz="2000" dirty="0" smtClean="0">
                <a:solidFill>
                  <a:srgbClr val="FF0000"/>
                </a:solidFill>
              </a:rPr>
              <a:t>surface</a:t>
            </a:r>
            <a:r>
              <a:rPr lang="en-US" sz="2000" dirty="0" smtClean="0"/>
              <a:t>.  He finds a bipartite current graph (a ladder graph) and shows that this lifts to  a triangular biembedding.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Ringle’s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book “Map Color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heorem” </a:t>
            </a:r>
            <a:r>
              <a:rPr lang="en-US" sz="2000" dirty="0"/>
              <a:t>gives bipartite current graphs for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1600" dirty="0"/>
              <a:t>≡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and hence shows that if </a:t>
            </a:r>
            <a:r>
              <a:rPr lang="en-US" sz="2000" i="1" u="sng" dirty="0">
                <a:solidFill>
                  <a:srgbClr val="FF0000"/>
                </a:solidFill>
              </a:rPr>
              <a:t>n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1600" u="sng" dirty="0">
                <a:solidFill>
                  <a:srgbClr val="FF0000"/>
                </a:solidFill>
              </a:rPr>
              <a:t>≡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u="sng" dirty="0" smtClean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FF0000"/>
                </a:solidFill>
              </a:rPr>
              <a:t>mod</a:t>
            </a:r>
            <a:r>
              <a:rPr lang="en-US" sz="2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FF0000"/>
                </a:solidFill>
              </a:rPr>
              <a:t>there exists a biembedding of two cyclic STS(</a:t>
            </a:r>
            <a:r>
              <a:rPr lang="en-US" sz="2000" i="1" dirty="0">
                <a:solidFill>
                  <a:srgbClr val="FF0000"/>
                </a:solidFill>
              </a:rPr>
              <a:t>n</a:t>
            </a:r>
            <a:r>
              <a:rPr lang="en-US" sz="2000" dirty="0">
                <a:solidFill>
                  <a:srgbClr val="FF0000"/>
                </a:solidFill>
              </a:rPr>
              <a:t>) in an orientable surface</a:t>
            </a:r>
            <a:r>
              <a:rPr lang="en-US" sz="2000" dirty="0"/>
              <a:t>. 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30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What’s known about biembedding cycle systems on orientable surfaces.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057400"/>
            <a:ext cx="800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There are exactly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2408</a:t>
            </a:r>
            <a:r>
              <a:rPr lang="en-US" sz="2000" dirty="0"/>
              <a:t>  </a:t>
            </a:r>
            <a:r>
              <a:rPr lang="en-US" sz="2000" dirty="0">
                <a:solidFill>
                  <a:srgbClr val="FF0000"/>
                </a:solidFill>
              </a:rPr>
              <a:t>cyclic biembeddings of STS </a:t>
            </a:r>
            <a:r>
              <a:rPr lang="en-US" sz="2000" dirty="0"/>
              <a:t>in an orientable surface 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2000" dirty="0"/>
              <a:t> points. (Bennett et.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2001</a:t>
            </a:r>
            <a:r>
              <a:rPr lang="en-US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All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2000" dirty="0">
                <a:solidFill>
                  <a:srgbClr val="FF0000"/>
                </a:solidFill>
              </a:rPr>
              <a:t> STS(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>
                <a:solidFill>
                  <a:srgbClr val="FF0000"/>
                </a:solidFill>
              </a:rPr>
              <a:t>) can be biembedded </a:t>
            </a:r>
            <a:r>
              <a:rPr lang="en-US" sz="2000" dirty="0"/>
              <a:t>in an orientable surface with another STS(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000" dirty="0"/>
              <a:t>) 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en-US" sz="2000" dirty="0"/>
              <a:t> have self-embeddings</a:t>
            </a:r>
            <a:r>
              <a:rPr lang="en-US" sz="2000" dirty="0" smtClean="0"/>
              <a:t>). </a:t>
            </a:r>
            <a:r>
              <a:rPr lang="en-US" sz="2000" dirty="0"/>
              <a:t>(Grannell et.al.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n-US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There exists a biembedding of an </a:t>
            </a:r>
            <a:r>
              <a:rPr lang="en-US" sz="2000" dirty="0">
                <a:solidFill>
                  <a:srgbClr val="FF0000"/>
                </a:solidFill>
              </a:rPr>
              <a:t>STS(n) and a Hamilton decomposition </a:t>
            </a:r>
            <a:r>
              <a:rPr lang="en-US" sz="2000" dirty="0"/>
              <a:t>of </a:t>
            </a:r>
            <a:r>
              <a:rPr lang="en-US" sz="2000" dirty="0" smtClean="0"/>
              <a:t>K</a:t>
            </a:r>
            <a:r>
              <a:rPr lang="en-US" sz="2000" baseline="-25000" dirty="0" smtClean="0"/>
              <a:t>n</a:t>
            </a:r>
            <a:r>
              <a:rPr lang="en-US" sz="2000" dirty="0" smtClean="0"/>
              <a:t> </a:t>
            </a:r>
            <a:r>
              <a:rPr lang="en-US" sz="2000" dirty="0"/>
              <a:t>for all </a:t>
            </a:r>
            <a:r>
              <a:rPr lang="en-US" sz="2000" i="1" dirty="0"/>
              <a:t>n</a:t>
            </a:r>
            <a:r>
              <a:rPr lang="en-US" sz="2000" dirty="0"/>
              <a:t> </a:t>
            </a:r>
            <a:r>
              <a:rPr lang="en-US" sz="1600" dirty="0"/>
              <a:t>≡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 mod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36.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/>
              <a:t>(</a:t>
            </a:r>
            <a:r>
              <a:rPr lang="en-US" sz="2000" dirty="0"/>
              <a:t>McCourt,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There exists a biembedding of </a:t>
            </a:r>
            <a:r>
              <a:rPr lang="en-US" sz="2000" dirty="0" smtClean="0">
                <a:solidFill>
                  <a:srgbClr val="FF0000"/>
                </a:solidFill>
              </a:rPr>
              <a:t>two </a:t>
            </a:r>
            <a:r>
              <a:rPr lang="en-US" sz="2000" i="1" dirty="0" smtClean="0">
                <a:solidFill>
                  <a:srgbClr val="FF0000"/>
                </a:solidFill>
              </a:rPr>
              <a:t>n</a:t>
            </a:r>
            <a:r>
              <a:rPr lang="en-US" sz="2000" dirty="0" smtClean="0">
                <a:solidFill>
                  <a:srgbClr val="FF0000"/>
                </a:solidFill>
              </a:rPr>
              <a:t>-cycle systems on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</a:rPr>
              <a:t>n+1</a:t>
            </a:r>
            <a:r>
              <a:rPr lang="en-US" sz="2000" dirty="0"/>
              <a:t>  points </a:t>
            </a:r>
            <a:r>
              <a:rPr lang="en-US" sz="2000" dirty="0" smtClean="0"/>
              <a:t>        iff </a:t>
            </a:r>
            <a:r>
              <a:rPr lang="en-US" sz="2000" i="1" dirty="0"/>
              <a:t>n </a:t>
            </a:r>
            <a:r>
              <a:rPr lang="en-US" sz="2000" dirty="0"/>
              <a:t>is odd (and </a:t>
            </a:r>
            <a:r>
              <a:rPr lang="en-US" sz="2000" i="1" dirty="0" smtClean="0"/>
              <a:t>n </a:t>
            </a:r>
            <a:r>
              <a:rPr lang="en-US" sz="2000" dirty="0" smtClean="0">
                <a:latin typeface="Calibri" panose="020F050202020403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≥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).</a:t>
            </a:r>
            <a:r>
              <a:rPr lang="en-US" sz="2000" dirty="0"/>
              <a:t>  (Griggs, McCourt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20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63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68103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64819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H(6,12;8,4)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2187" y="685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 Heffter array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01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835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General Definition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6" y="2483747"/>
            <a:ext cx="758143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081" y="1493103"/>
            <a:ext cx="749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</a:t>
            </a:r>
            <a:r>
              <a:rPr lang="en-US" sz="2400" i="1" dirty="0" smtClean="0"/>
              <a:t>Heffter array  </a:t>
            </a:r>
            <a:r>
              <a:rPr lang="en-US" sz="2400" dirty="0" smtClean="0"/>
              <a:t>H(</a:t>
            </a:r>
            <a:r>
              <a:rPr lang="en-US" sz="2400" i="1" dirty="0" smtClean="0"/>
              <a:t>m,n;s,t</a:t>
            </a:r>
            <a:r>
              <a:rPr lang="en-US" sz="2400" dirty="0" smtClean="0"/>
              <a:t>)  is an </a:t>
            </a:r>
            <a:r>
              <a:rPr lang="en-US" sz="2400" i="1" dirty="0" smtClean="0"/>
              <a:t>m</a:t>
            </a:r>
            <a:r>
              <a:rPr lang="en-US" sz="2400" dirty="0" smtClean="0"/>
              <a:t> x </a:t>
            </a:r>
            <a:r>
              <a:rPr lang="en-US" sz="2400" i="1" dirty="0" smtClean="0">
                <a:sym typeface="Mathematica1"/>
              </a:rPr>
              <a:t>n matrix with nonzero entries from </a:t>
            </a:r>
            <a:r>
              <a:rPr lang="en-US" sz="2400" dirty="0" smtClean="0">
                <a:latin typeface="Cambria Math"/>
                <a:ea typeface="Cambria Math"/>
              </a:rPr>
              <a:t>ℤ</a:t>
            </a:r>
            <a:r>
              <a:rPr lang="en-US" sz="2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2</a:t>
            </a:r>
            <a:r>
              <a:rPr lang="en-US" sz="2400" i="1" baseline="-25000" dirty="0" smtClean="0">
                <a:sym typeface="Mathematica1"/>
              </a:rPr>
              <a:t>ms+1 </a:t>
            </a:r>
            <a:r>
              <a:rPr lang="en-US" sz="2400" i="1" dirty="0" smtClean="0">
                <a:sym typeface="Mathematica1"/>
              </a:rPr>
              <a:t> such that :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05081" y="4043569"/>
            <a:ext cx="739116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If </a:t>
            </a:r>
            <a:r>
              <a:rPr lang="en-US" sz="2400" i="1" dirty="0" smtClean="0">
                <a:solidFill>
                  <a:srgbClr val="FF0000"/>
                </a:solidFill>
              </a:rPr>
              <a:t>s = n</a:t>
            </a:r>
            <a:r>
              <a:rPr lang="en-US" sz="2400" dirty="0" smtClean="0"/>
              <a:t> we denote it as </a:t>
            </a:r>
            <a:r>
              <a:rPr lang="en-US" sz="2400" i="1" dirty="0" smtClean="0"/>
              <a:t>H(m,n)</a:t>
            </a:r>
            <a:r>
              <a:rPr lang="en-US" sz="2400" dirty="0" smtClean="0"/>
              <a:t> and call it a </a:t>
            </a:r>
            <a:r>
              <a:rPr lang="en-US" sz="2400" i="1" dirty="0" smtClean="0">
                <a:solidFill>
                  <a:srgbClr val="FF0000"/>
                </a:solidFill>
              </a:rPr>
              <a:t>tight</a:t>
            </a:r>
            <a:r>
              <a:rPr lang="en-US" sz="2400" i="1" dirty="0" smtClean="0"/>
              <a:t> Heffter array </a:t>
            </a:r>
            <a:r>
              <a:rPr lang="en-US" sz="2400" dirty="0" smtClean="0"/>
              <a:t>(</a:t>
            </a:r>
            <a:r>
              <a:rPr lang="en-US" sz="2400" u="sng" dirty="0" smtClean="0">
                <a:solidFill>
                  <a:srgbClr val="00B0F0"/>
                </a:solidFill>
              </a:rPr>
              <a:t>all cells are filled</a:t>
            </a:r>
            <a:r>
              <a:rPr lang="en-US" sz="2400" dirty="0" smtClean="0"/>
              <a:t>).</a:t>
            </a:r>
          </a:p>
          <a:p>
            <a:endParaRPr lang="en-US" sz="1000" i="1" dirty="0" smtClean="0"/>
          </a:p>
          <a:p>
            <a:r>
              <a:rPr lang="en-US" sz="2400" dirty="0" smtClean="0"/>
              <a:t> If </a:t>
            </a:r>
            <a:r>
              <a:rPr lang="en-US" sz="2400" i="1" dirty="0" smtClean="0">
                <a:solidFill>
                  <a:srgbClr val="FF0000"/>
                </a:solidFill>
              </a:rPr>
              <a:t>m = 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we denote it by </a:t>
            </a:r>
            <a:r>
              <a:rPr lang="en-US" sz="2400" i="1" dirty="0" smtClean="0"/>
              <a:t>H(m;t)</a:t>
            </a:r>
            <a:r>
              <a:rPr lang="en-US" sz="2400" dirty="0"/>
              <a:t> </a:t>
            </a:r>
            <a:r>
              <a:rPr lang="en-US" sz="2400" dirty="0" smtClean="0"/>
              <a:t> (it is a </a:t>
            </a:r>
            <a:r>
              <a:rPr lang="en-US" sz="2400" u="sng" dirty="0" smtClean="0">
                <a:solidFill>
                  <a:srgbClr val="FF0000"/>
                </a:solidFill>
              </a:rPr>
              <a:t>square array </a:t>
            </a:r>
            <a:r>
              <a:rPr lang="en-US" sz="2400" dirty="0" smtClean="0">
                <a:solidFill>
                  <a:srgbClr val="FF0000"/>
                </a:solidFill>
              </a:rPr>
              <a:t>with empty cells</a:t>
            </a:r>
            <a:r>
              <a:rPr lang="en-US" sz="2400" dirty="0" smtClean="0"/>
              <a:t>).</a:t>
            </a:r>
          </a:p>
          <a:p>
            <a:endParaRPr lang="en-US" sz="1000" dirty="0"/>
          </a:p>
          <a:p>
            <a:r>
              <a:rPr lang="en-US" sz="2400" dirty="0" smtClean="0"/>
              <a:t>If the elements in each row and column sum to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2400" dirty="0" smtClean="0"/>
              <a:t> in </a:t>
            </a:r>
            <a:r>
              <a:rPr lang="en-US" sz="2400" dirty="0" smtClean="0">
                <a:solidFill>
                  <a:srgbClr val="FF0000"/>
                </a:solidFill>
                <a:latin typeface="Cambria Math"/>
                <a:ea typeface="Cambria Math"/>
              </a:rPr>
              <a:t>ℤ</a:t>
            </a:r>
            <a:r>
              <a:rPr lang="en-US" sz="2400" dirty="0" smtClean="0">
                <a:latin typeface="Cambria Math"/>
                <a:ea typeface="Cambria Math"/>
              </a:rPr>
              <a:t> , </a:t>
            </a:r>
            <a:r>
              <a:rPr lang="en-US" sz="2400" dirty="0" smtClean="0">
                <a:ea typeface="Cambria Math"/>
              </a:rPr>
              <a:t>it is called an </a:t>
            </a:r>
            <a:r>
              <a:rPr lang="en-US" sz="2400" i="1" u="sng" dirty="0" smtClean="0">
                <a:solidFill>
                  <a:srgbClr val="FF0000"/>
                </a:solidFill>
                <a:ea typeface="Cambria Math"/>
              </a:rPr>
              <a:t>integer</a:t>
            </a:r>
            <a:r>
              <a:rPr lang="en-US" sz="2400" u="sng" dirty="0" smtClean="0">
                <a:solidFill>
                  <a:srgbClr val="FF0000"/>
                </a:solidFill>
                <a:ea typeface="Cambria Math"/>
              </a:rPr>
              <a:t> </a:t>
            </a:r>
            <a:r>
              <a:rPr lang="en-US" sz="2400" u="sng" dirty="0">
                <a:solidFill>
                  <a:srgbClr val="FF0000"/>
                </a:solidFill>
                <a:ea typeface="Cambria Math"/>
              </a:rPr>
              <a:t>H</a:t>
            </a:r>
            <a:r>
              <a:rPr lang="en-US" sz="2400" u="sng" dirty="0" smtClean="0">
                <a:solidFill>
                  <a:srgbClr val="FF0000"/>
                </a:solidFill>
                <a:ea typeface="Cambria Math"/>
              </a:rPr>
              <a:t>effter array</a:t>
            </a:r>
            <a:r>
              <a:rPr lang="en-US" sz="2400" dirty="0" smtClean="0">
                <a:ea typeface="Cambria Math"/>
              </a:rPr>
              <a:t>.  </a:t>
            </a:r>
            <a:r>
              <a:rPr lang="en-US" sz="2400" dirty="0">
                <a:ea typeface="Cambria Math"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862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835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Some Examples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6" y="2362200"/>
            <a:ext cx="6810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4648199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H(6,12;8,4)  again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8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17255"/>
              </p:ext>
            </p:extLst>
          </p:nvPr>
        </p:nvGraphicFramePr>
        <p:xfrm>
          <a:off x="5105400" y="1638300"/>
          <a:ext cx="2952750" cy="148431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2125"/>
                <a:gridCol w="492125"/>
                <a:gridCol w="492125"/>
                <a:gridCol w="492125"/>
                <a:gridCol w="492125"/>
                <a:gridCol w="492125"/>
              </a:tblGrid>
              <a:tr h="371078"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1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-2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3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-4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11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0" dirty="0" smtClean="0"/>
                        <a:t>-9</a:t>
                      </a:r>
                      <a:endParaRPr lang="en-US" sz="1600" b="0" dirty="0"/>
                    </a:p>
                  </a:txBody>
                  <a:tcPr marL="91443" marR="91443" marT="45749" marB="45749"/>
                </a:tc>
              </a:tr>
              <a:tr h="371078"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-7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-12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-5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</a:tr>
              <a:tr h="371078"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-13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-15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16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-23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21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</a:tr>
              <a:tr h="371078"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19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-20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24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-22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dirty="0" smtClean="0"/>
                        <a:t>-18</a:t>
                      </a:r>
                      <a:endParaRPr lang="en-US" sz="1600" b="1" dirty="0"/>
                    </a:p>
                  </a:txBody>
                  <a:tcPr marL="91443" marR="91443" marT="45749" marB="45749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92859"/>
              </p:ext>
            </p:extLst>
          </p:nvPr>
        </p:nvGraphicFramePr>
        <p:xfrm>
          <a:off x="2008187" y="4038600"/>
          <a:ext cx="4935537" cy="1112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</a:tblGrid>
              <a:tr h="370946"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7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12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18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6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3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-5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-13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-27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 b="1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0" dirty="0" smtClean="0"/>
                        <a:t>-1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</a:tr>
              <a:tr h="370946"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9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-14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-26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22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16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-2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8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-23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</a:tr>
              <a:tr h="370946"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-17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-21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-4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-25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-11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  <a:tc>
                  <a:txBody>
                    <a:bodyPr/>
                    <a:lstStyle>
                      <a:lvl1pPr marL="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eaLnBrk="1" hangingPunct="1">
                        <a:defRPr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/>
                        <a:t>24</a:t>
                      </a:r>
                      <a:endParaRPr lang="en-US" sz="1800" b="0" dirty="0"/>
                    </a:p>
                  </a:txBody>
                  <a:tcPr marL="91449" marR="91449" marT="45733" marB="45733"/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/>
          <a:lstStyle/>
          <a:p>
            <a:pPr algn="ctr"/>
            <a:r>
              <a:rPr lang="en-US" dirty="0" smtClean="0"/>
              <a:t>Tight Heffter arrays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2971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H(3,4)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324004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H(4,6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05200" y="53017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H(3,9)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984528"/>
            <a:ext cx="3390900" cy="207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20061"/>
            <a:ext cx="3448050" cy="234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657600"/>
            <a:ext cx="3429000" cy="249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167536"/>
            <a:ext cx="8229600" cy="899264"/>
          </a:xfrm>
        </p:spPr>
        <p:txBody>
          <a:bodyPr/>
          <a:lstStyle/>
          <a:p>
            <a:pPr algn="ctr"/>
            <a:r>
              <a:rPr lang="en-US" dirty="0" smtClean="0"/>
              <a:t>Square Heffter arrays with empty cells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29325" y="6096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H(8;5)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1924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0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97"/>
            <a:ext cx="8229600" cy="1088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/>
              <a:t>H</a:t>
            </a:r>
            <a:r>
              <a:rPr lang="en-US" dirty="0" smtClean="0"/>
              <a:t>effter arrays </a:t>
            </a:r>
            <a:br>
              <a:rPr lang="en-US" dirty="0" smtClean="0"/>
            </a:br>
            <a:r>
              <a:rPr lang="en-US" dirty="0" smtClean="0"/>
              <a:t>and biembeddings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8867" y="2286000"/>
            <a:ext cx="84462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Theorem</a:t>
            </a:r>
            <a:r>
              <a:rPr lang="en-US" sz="2800" dirty="0" smtClean="0"/>
              <a:t> (Archdeacon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sz="2800" dirty="0" smtClean="0"/>
              <a:t>):   Given a Heffter array H = H(</a:t>
            </a:r>
            <a:r>
              <a:rPr lang="en-US" sz="2800" i="1" dirty="0" smtClean="0"/>
              <a:t>m,n;s,t</a:t>
            </a:r>
            <a:r>
              <a:rPr lang="en-US" sz="2800" dirty="0" smtClean="0"/>
              <a:t>) with </a:t>
            </a:r>
            <a:r>
              <a:rPr lang="en-US" sz="2800" u="sng" dirty="0" smtClean="0">
                <a:solidFill>
                  <a:srgbClr val="FF0000"/>
                </a:solidFill>
              </a:rPr>
              <a:t>compatible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simple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smtClean="0">
                <a:solidFill>
                  <a:srgbClr val="FF0000"/>
                </a:solidFill>
              </a:rPr>
              <a:t>orderings </a:t>
            </a:r>
            <a:r>
              <a:rPr lang="en-US" sz="2800" dirty="0" smtClean="0"/>
              <a:t>ω</a:t>
            </a:r>
            <a:r>
              <a:rPr lang="en-US" sz="2800" baseline="-25000" dirty="0" smtClean="0"/>
              <a:t>r </a:t>
            </a:r>
            <a:r>
              <a:rPr lang="en-US" sz="2800" dirty="0" smtClean="0"/>
              <a:t> on the rows and ω</a:t>
            </a:r>
            <a:r>
              <a:rPr lang="en-US" sz="2800" baseline="-25000" dirty="0" smtClean="0"/>
              <a:t>c</a:t>
            </a:r>
            <a:r>
              <a:rPr lang="en-US" sz="2800" dirty="0" smtClean="0"/>
              <a:t>  on the columns of H, there exists an </a:t>
            </a:r>
            <a:r>
              <a:rPr lang="en-US" sz="2800" dirty="0" smtClean="0">
                <a:solidFill>
                  <a:srgbClr val="0070C0"/>
                </a:solidFill>
              </a:rPr>
              <a:t>orientable embedding of K</a:t>
            </a:r>
            <a:r>
              <a:rPr lang="en-US" sz="2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i="1" baseline="-25000" dirty="0" smtClean="0">
                <a:solidFill>
                  <a:srgbClr val="0070C0"/>
                </a:solidFill>
              </a:rPr>
              <a:t>ms</a:t>
            </a:r>
            <a:r>
              <a:rPr lang="en-US" sz="2800" baseline="-25000" dirty="0" smtClean="0">
                <a:solidFill>
                  <a:srgbClr val="0070C0"/>
                </a:solidFill>
              </a:rPr>
              <a:t> </a:t>
            </a:r>
            <a:r>
              <a:rPr lang="en-US" sz="2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 </a:t>
            </a:r>
            <a:r>
              <a:rPr lang="en-US" sz="2800" dirty="0" smtClean="0">
                <a:solidFill>
                  <a:srgbClr val="0070C0"/>
                </a:solidFill>
              </a:rPr>
              <a:t>such that every edge is on a face of size </a:t>
            </a:r>
            <a:r>
              <a:rPr lang="en-US" sz="2800" i="1" dirty="0" smtClean="0">
                <a:solidFill>
                  <a:srgbClr val="0070C0"/>
                </a:solidFill>
              </a:rPr>
              <a:t>s</a:t>
            </a:r>
            <a:r>
              <a:rPr lang="en-US" sz="2800" dirty="0" smtClean="0">
                <a:solidFill>
                  <a:srgbClr val="0070C0"/>
                </a:solidFill>
              </a:rPr>
              <a:t> and a face of size </a:t>
            </a:r>
            <a:r>
              <a:rPr lang="en-US" sz="2800" i="1" dirty="0" smtClean="0">
                <a:solidFill>
                  <a:srgbClr val="0070C0"/>
                </a:solidFill>
              </a:rPr>
              <a:t>t</a:t>
            </a:r>
            <a:r>
              <a:rPr lang="en-US" sz="2800" dirty="0">
                <a:solidFill>
                  <a:srgbClr val="0070C0"/>
                </a:solidFill>
              </a:rPr>
              <a:t>,</a:t>
            </a:r>
            <a:r>
              <a:rPr lang="en-US" sz="2800" dirty="0" smtClean="0">
                <a:solidFill>
                  <a:srgbClr val="00B0F0"/>
                </a:solidFill>
              </a:rPr>
              <a:t>  </a:t>
            </a:r>
            <a:r>
              <a:rPr lang="en-US" sz="2800" dirty="0" smtClean="0"/>
              <a:t>i.e. a biembedding of a </a:t>
            </a:r>
            <a:r>
              <a:rPr lang="en-US" sz="2800" i="1" dirty="0" smtClean="0"/>
              <a:t>s</a:t>
            </a:r>
            <a:r>
              <a:rPr lang="en-US" sz="2800" dirty="0" smtClean="0"/>
              <a:t>-cycle system and a </a:t>
            </a:r>
            <a:r>
              <a:rPr lang="en-US" sz="2800" i="1" dirty="0" smtClean="0"/>
              <a:t>t</a:t>
            </a:r>
            <a:r>
              <a:rPr lang="en-US" sz="2800" dirty="0" smtClean="0"/>
              <a:t>-cycle system.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26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15200" cy="5305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My first time at this conference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28613" y="1887539"/>
            <a:ext cx="8662987" cy="1746004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000" dirty="0" smtClean="0">
                <a:ea typeface="ＭＳ Ｐゴシック" pitchFamily="34" charset="-128"/>
              </a:rPr>
              <a:t>Starting with an H(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3,4</a:t>
            </a:r>
            <a:r>
              <a:rPr lang="en-US" altLang="en-US" sz="2000" dirty="0" smtClean="0">
                <a:ea typeface="ＭＳ Ｐゴシック" pitchFamily="34" charset="-128"/>
              </a:rPr>
              <a:t>)</a:t>
            </a:r>
          </a:p>
          <a:p>
            <a:pPr marL="0" indent="0">
              <a:buNone/>
            </a:pPr>
            <a:r>
              <a:rPr lang="en-US" altLang="en-US" sz="2000" dirty="0" smtClean="0">
                <a:ea typeface="ＭＳ Ｐゴシック" pitchFamily="34" charset="-128"/>
              </a:rPr>
              <a:t>We will embed K</a:t>
            </a:r>
            <a:r>
              <a:rPr lang="en-US" altLang="en-US" sz="2000" baseline="-25000" dirty="0" smtClean="0">
                <a:ea typeface="ＭＳ Ｐゴシック" pitchFamily="34" charset="-128"/>
              </a:rPr>
              <a:t>25   </a:t>
            </a:r>
            <a:r>
              <a:rPr lang="en-US" altLang="en-US" sz="2000" dirty="0" smtClean="0">
                <a:ea typeface="ＭＳ Ｐゴシック" pitchFamily="34" charset="-128"/>
              </a:rPr>
              <a:t>(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25 = 2 </a:t>
            </a:r>
            <a:r>
              <a:rPr lang="en-US" sz="2000" dirty="0">
                <a:cs typeface="Times New Roman" panose="02020603050405020304" pitchFamily="18" charset="0"/>
              </a:rPr>
              <a:t>x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Mathematica1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 </a:t>
            </a:r>
            <a:r>
              <a:rPr lang="en-US" sz="2000" dirty="0">
                <a:cs typeface="Times New Roman" panose="02020603050405020304" pitchFamily="18" charset="0"/>
              </a:rPr>
              <a:t>x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  <a:sym typeface="Mathematica1"/>
              </a:rPr>
              <a:t> 4 + 1</a:t>
            </a:r>
            <a:r>
              <a:rPr lang="en-US" altLang="en-US" sz="2000" dirty="0" smtClean="0">
                <a:ea typeface="ＭＳ Ｐゴシック" pitchFamily="34" charset="-128"/>
                <a:sym typeface="Mathematica1"/>
              </a:rPr>
              <a:t>) </a:t>
            </a:r>
            <a:r>
              <a:rPr lang="en-US" altLang="en-US" sz="2000" dirty="0" smtClean="0">
                <a:ea typeface="ＭＳ Ｐゴシック" pitchFamily="34" charset="-128"/>
              </a:rPr>
              <a:t>on a surface such that each face is either a triangle or a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4</a:t>
            </a:r>
            <a:r>
              <a:rPr lang="en-US" altLang="en-US" sz="2000" dirty="0" smtClean="0">
                <a:ea typeface="ＭＳ Ｐゴシック" pitchFamily="34" charset="-128"/>
              </a:rPr>
              <a:t>-cycle and each edge borders exactly one triangle and one 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4</a:t>
            </a:r>
            <a:r>
              <a:rPr lang="en-US" altLang="en-US" sz="2000" dirty="0" smtClean="0">
                <a:ea typeface="ＭＳ Ｐゴシック" pitchFamily="34" charset="-128"/>
              </a:rPr>
              <a:t>-cycle.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14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First </a:t>
            </a:r>
            <a:r>
              <a:rPr lang="en-US" altLang="en-US" sz="2400" dirty="0" smtClean="0">
                <a:solidFill>
                  <a:srgbClr val="0070C0"/>
                </a:solidFill>
                <a:ea typeface="ＭＳ Ｐゴシック" pitchFamily="34" charset="-128"/>
              </a:rPr>
              <a:t>generate the 3-cycles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by developing the columns in Z</a:t>
            </a:r>
            <a:r>
              <a:rPr lang="en-US" altLang="en-US" sz="2400" baseline="-25000" dirty="0" smtClean="0">
                <a:solidFill>
                  <a:srgbClr val="FF0000"/>
                </a:solidFill>
                <a:ea typeface="ＭＳ Ｐゴシック" pitchFamily="34" charset="-128"/>
              </a:rPr>
              <a:t>25</a:t>
            </a:r>
            <a:endParaRPr lang="en-US" alt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1100" dirty="0" smtClean="0">
              <a:ea typeface="ＭＳ Ｐゴシック" pitchFamily="34" charset="-128"/>
            </a:endParaRP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98031" y="145494"/>
            <a:ext cx="8637587" cy="7620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How to make the embedding</a:t>
            </a: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1103313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716278" y="941428"/>
            <a:ext cx="2579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by example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922" y="3657600"/>
            <a:ext cx="2053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 smtClean="0"/>
              <a:t>From first </a:t>
            </a:r>
            <a:r>
              <a:rPr lang="en-US" altLang="en-US" dirty="0"/>
              <a:t>column </a:t>
            </a:r>
            <a:r>
              <a:rPr lang="en-US" altLang="en-US" dirty="0" smtClean="0"/>
              <a:t>we get </a:t>
            </a:r>
            <a:r>
              <a:rPr lang="en-US" altLang="en-US" dirty="0"/>
              <a:t>the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dirty="0"/>
              <a:t>-cycles         </a:t>
            </a:r>
            <a:endParaRPr lang="en-US" altLang="en-US" dirty="0" smtClean="0"/>
          </a:p>
          <a:p>
            <a:pPr algn="l"/>
            <a:endParaRPr lang="en-US" altLang="en-US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0,1,8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1,2,9) </a:t>
            </a:r>
            <a:endParaRPr lang="en-US" altLang="en-US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(2,3,10)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algn="l"/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24,0,7)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16278" y="3657600"/>
            <a:ext cx="16668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/>
              <a:t>The second column gives the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dirty="0"/>
              <a:t>-cycles  </a:t>
            </a:r>
          </a:p>
          <a:p>
            <a:pPr algn="l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(0,23,19), (1,24,20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(2,0,21) 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24,22,18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47522" y="3633542"/>
            <a:ext cx="16668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/>
              <a:t>The </a:t>
            </a:r>
            <a:r>
              <a:rPr lang="en-US" altLang="en-US" dirty="0" smtClean="0"/>
              <a:t>third </a:t>
            </a:r>
            <a:r>
              <a:rPr lang="en-US" altLang="en-US" dirty="0"/>
              <a:t>column gives the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dirty="0"/>
              <a:t>-cycles  </a:t>
            </a:r>
          </a:p>
          <a:p>
            <a:pPr algn="l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0,11,20), 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1,12,21)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(2,13,22) 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(24,10,19) 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78765" y="3671550"/>
            <a:ext cx="16668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 smtClean="0"/>
              <a:t>The fourth </a:t>
            </a:r>
            <a:r>
              <a:rPr lang="en-US" altLang="en-US" dirty="0"/>
              <a:t>column gives the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dirty="0"/>
              <a:t>-cycles  </a:t>
            </a:r>
          </a:p>
          <a:p>
            <a:pPr algn="l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0,15,3), 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1,12,21)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(2,13,22) </a:t>
            </a: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(24,14,2)  </a:t>
            </a:r>
            <a:endParaRPr lang="en-US" alt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41901" y="144916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r>
              <a:rPr lang="en-US" dirty="0" smtClean="0"/>
              <a:t>)=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2" grpId="0"/>
      <p:bldP spid="3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6244" y="1763006"/>
            <a:ext cx="6120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2000" dirty="0" smtClean="0">
                <a:solidFill>
                  <a:srgbClr val="FF0000"/>
                </a:solidFill>
              </a:rPr>
              <a:t>Now </a:t>
            </a:r>
            <a:r>
              <a:rPr lang="en-US" altLang="en-US" sz="2000" dirty="0">
                <a:solidFill>
                  <a:srgbClr val="FF0000"/>
                </a:solidFill>
              </a:rPr>
              <a:t>do the same with the rows to get all the 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dirty="0">
                <a:solidFill>
                  <a:srgbClr val="FF0000"/>
                </a:solidFill>
              </a:rPr>
              <a:t>-cycles. </a:t>
            </a:r>
          </a:p>
          <a:p>
            <a:pPr algn="l"/>
            <a:r>
              <a:rPr lang="en-US" altLang="en-US" sz="2000" dirty="0">
                <a:solidFill>
                  <a:srgbClr val="00B0F0"/>
                </a:solidFill>
              </a:rPr>
              <a:t>Note that each edge is on exactly one </a:t>
            </a:r>
            <a:r>
              <a:rPr lang="en-US" altLang="en-US" sz="20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000" dirty="0" smtClean="0">
                <a:solidFill>
                  <a:srgbClr val="00B0F0"/>
                </a:solidFill>
              </a:rPr>
              <a:t>-cycle, too.</a:t>
            </a:r>
            <a:endParaRPr lang="en-US" altLang="en-US" sz="2000" dirty="0">
              <a:solidFill>
                <a:srgbClr val="00B0F0"/>
              </a:solidFill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464316" y="59852"/>
            <a:ext cx="82473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000" dirty="0" smtClean="0">
                <a:latin typeface="+mn-lt"/>
              </a:rPr>
              <a:t>Note </a:t>
            </a:r>
            <a:r>
              <a:rPr lang="en-US" altLang="en-US" sz="2000" dirty="0">
                <a:latin typeface="+mn-lt"/>
              </a:rPr>
              <a:t>that this is a “difference construction” and hence since each difference from Z</a:t>
            </a:r>
            <a:r>
              <a:rPr lang="en-US" alt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en-US" sz="2000" dirty="0">
                <a:latin typeface="+mn-lt"/>
              </a:rPr>
              <a:t> is used exactly once, we have developed all of the edges of </a:t>
            </a:r>
            <a:r>
              <a:rPr lang="en-US" altLang="en-US" sz="2000" dirty="0" smtClean="0">
                <a:latin typeface="+mn-lt"/>
              </a:rPr>
              <a:t>K</a:t>
            </a:r>
            <a:r>
              <a:rPr lang="en-US" altLang="en-US" sz="2000" baseline="-25000" dirty="0" smtClean="0">
                <a:latin typeface="+mn-lt"/>
              </a:rPr>
              <a:t>25 </a:t>
            </a:r>
            <a:r>
              <a:rPr lang="en-US" altLang="en-US" sz="2000" dirty="0" smtClean="0">
                <a:latin typeface="+mn-lt"/>
              </a:rPr>
              <a:t>and each edge is in exactly one 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dirty="0" smtClean="0">
                <a:latin typeface="+mn-lt"/>
              </a:rPr>
              <a:t>-cycle.   So the columns generate a 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cyclic 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-cycle system</a:t>
            </a:r>
            <a:r>
              <a:rPr lang="en-US" altLang="en-US" sz="2000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altLang="en-US" sz="2000" dirty="0" smtClean="0">
                <a:latin typeface="+mn-lt"/>
              </a:rPr>
              <a:t>(a 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cyclic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latin typeface="+mn-lt"/>
              </a:rPr>
              <a:t>Steiner triple system</a:t>
            </a:r>
            <a:r>
              <a:rPr lang="en-US" altLang="en-US" sz="2000" dirty="0" smtClean="0">
                <a:latin typeface="+mn-lt"/>
              </a:rPr>
              <a:t>).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47844"/>
            <a:ext cx="2234714" cy="9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4316" y="2512206"/>
            <a:ext cx="205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 smtClean="0"/>
              <a:t>The first row generates </a:t>
            </a:r>
            <a:r>
              <a:rPr lang="en-US" altLang="en-US" dirty="0"/>
              <a:t>the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 smtClean="0"/>
              <a:t>-cycles        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(0,1,24,10)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(1,2, 0, 11)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(2,3, 1, 12)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(24,0,23,9)</a:t>
            </a:r>
            <a:endParaRPr lang="en-US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76523" y="2564812"/>
            <a:ext cx="21907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 smtClean="0"/>
              <a:t>The second row generates </a:t>
            </a:r>
            <a:r>
              <a:rPr lang="en-US" altLang="en-US" dirty="0"/>
              <a:t>the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 smtClean="0"/>
              <a:t>-cycles        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(0,7,3,12)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(1,8,4,13)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(2,9,5,14)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(24,6,2,11</a:t>
            </a:r>
            <a:r>
              <a:rPr lang="en-US" altLang="en-US" dirty="0" smtClean="0">
                <a:solidFill>
                  <a:srgbClr val="00B0F0"/>
                </a:solidFill>
              </a:rPr>
              <a:t>)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1563" y="2585078"/>
            <a:ext cx="205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en-US" dirty="0" smtClean="0"/>
              <a:t>The third row generates </a:t>
            </a:r>
            <a:r>
              <a:rPr lang="en-US" altLang="en-US" dirty="0"/>
              <a:t>the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 smtClean="0"/>
              <a:t>-cycles        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(0,17,23,3)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(1,18,24,4) 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(2,19,25,5)</a:t>
            </a: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(24,16,22,2)</a:t>
            </a:r>
            <a:endParaRPr lang="en-US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27669" y="4968386"/>
            <a:ext cx="7958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accent3">
                    <a:lumMod val="75000"/>
                  </a:schemeClr>
                </a:solidFill>
              </a:rPr>
              <a:t>Similar to how the columns generate a cyclic 3-cycle system, we see that the rows generate a </a:t>
            </a:r>
            <a:r>
              <a:rPr lang="en-US" altLang="en-US" sz="2000" dirty="0" smtClean="0">
                <a:solidFill>
                  <a:srgbClr val="FF0000"/>
                </a:solidFill>
              </a:rPr>
              <a:t>cyclic 4-cycle system. </a:t>
            </a:r>
            <a:endParaRPr lang="en-US" altLang="en-US" sz="2000" dirty="0">
              <a:solidFill>
                <a:srgbClr val="92D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2403" y="5771522"/>
            <a:ext cx="8816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From the construction, we have that a pair of edges that are in a triangle together </a:t>
            </a:r>
          </a:p>
          <a:p>
            <a:pPr algn="l"/>
            <a:r>
              <a:rPr lang="en-US" sz="2000" dirty="0" smtClean="0"/>
              <a:t>in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 smtClean="0"/>
              <a:t>-cycle system are </a:t>
            </a:r>
            <a:r>
              <a:rPr lang="en-US" sz="2000" dirty="0" smtClean="0">
                <a:solidFill>
                  <a:srgbClr val="FF0000"/>
                </a:solidFill>
              </a:rPr>
              <a:t>not</a:t>
            </a:r>
            <a:r>
              <a:rPr lang="en-US" sz="2000" dirty="0" smtClean="0"/>
              <a:t> in 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/>
              <a:t>-cycle together and vice versa.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947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97"/>
            <a:ext cx="8229600" cy="1088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/>
              <a:t>H</a:t>
            </a:r>
            <a:r>
              <a:rPr lang="en-US" dirty="0" smtClean="0"/>
              <a:t>effter arrays </a:t>
            </a:r>
            <a:br>
              <a:rPr lang="en-US" dirty="0" smtClean="0"/>
            </a:br>
            <a:r>
              <a:rPr lang="en-US" dirty="0" smtClean="0"/>
              <a:t>and biembeddings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734" y="1393396"/>
            <a:ext cx="837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400" dirty="0" smtClean="0"/>
              <a:t> (Archdeacon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sz="2400" dirty="0" smtClean="0"/>
              <a:t>)   Given a Heffter array H = H(</a:t>
            </a:r>
            <a:r>
              <a:rPr lang="en-US" sz="2400" i="1" dirty="0" smtClean="0"/>
              <a:t>m,n;s,t</a:t>
            </a:r>
            <a:r>
              <a:rPr lang="en-US" sz="2400" dirty="0" smtClean="0"/>
              <a:t>) with </a:t>
            </a:r>
            <a:r>
              <a:rPr lang="en-US" sz="2400" dirty="0" smtClean="0">
                <a:solidFill>
                  <a:srgbClr val="00B050"/>
                </a:solidFill>
              </a:rPr>
              <a:t>compatible simple orderings </a:t>
            </a:r>
            <a:r>
              <a:rPr lang="en-US" sz="2400" dirty="0" smtClean="0"/>
              <a:t>ω</a:t>
            </a:r>
            <a:r>
              <a:rPr lang="en-US" sz="2400" baseline="-25000" dirty="0" smtClean="0"/>
              <a:t>r </a:t>
            </a:r>
            <a:r>
              <a:rPr lang="en-US" sz="2400" dirty="0" smtClean="0"/>
              <a:t> on the rows and ω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  on the columns of H, there exists an orientable embedding of K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 smtClean="0"/>
              <a:t>ms 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s</a:t>
            </a:r>
            <a:r>
              <a:rPr lang="en-US" sz="2400" dirty="0" smtClean="0"/>
              <a:t>uch that every edge is on a face of size s and a face of size t.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419600"/>
            <a:ext cx="853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 smtClean="0"/>
              <a:t>The row permutation ω</a:t>
            </a:r>
            <a:r>
              <a:rPr lang="en-US" sz="2000" baseline="-25000" dirty="0" smtClean="0"/>
              <a:t>r </a:t>
            </a:r>
            <a:r>
              <a:rPr lang="en-US" sz="2000" dirty="0" smtClean="0"/>
              <a:t> is </a:t>
            </a:r>
            <a:r>
              <a:rPr lang="en-US" sz="2000" u="sng" dirty="0" smtClean="0">
                <a:solidFill>
                  <a:srgbClr val="00B050"/>
                </a:solidFill>
              </a:rPr>
              <a:t>simple</a:t>
            </a:r>
            <a:r>
              <a:rPr lang="en-US" sz="2000" dirty="0" smtClean="0"/>
              <a:t> if</a:t>
            </a:r>
          </a:p>
          <a:p>
            <a:pPr>
              <a:defRPr/>
            </a:pPr>
            <a:r>
              <a:rPr lang="en-US" sz="2000" dirty="0" smtClean="0">
                <a:solidFill>
                  <a:srgbClr val="0070C0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partial sums </a:t>
            </a:r>
            <a:r>
              <a:rPr lang="en-US" sz="2000" dirty="0">
                <a:solidFill>
                  <a:srgbClr val="0070C0"/>
                </a:solidFill>
              </a:rPr>
              <a:t>of each row </a:t>
            </a:r>
            <a:r>
              <a:rPr lang="en-US" sz="2000" dirty="0" smtClean="0">
                <a:solidFill>
                  <a:srgbClr val="0070C0"/>
                </a:solidFill>
              </a:rPr>
              <a:t>are </a:t>
            </a:r>
            <a:r>
              <a:rPr lang="en-US" sz="2000" dirty="0">
                <a:solidFill>
                  <a:srgbClr val="0070C0"/>
                </a:solidFill>
              </a:rPr>
              <a:t>all distinct (modulo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 smtClean="0">
                <a:solidFill>
                  <a:srgbClr val="0070C0"/>
                </a:solidFill>
              </a:rPr>
              <a:t>ms</a:t>
            </a:r>
            <a:r>
              <a:rPr lang="en-US" sz="2000" dirty="0" smtClean="0">
                <a:solidFill>
                  <a:srgbClr val="0070C0"/>
                </a:solidFill>
              </a:rPr>
              <a:t>+1</a:t>
            </a:r>
            <a:r>
              <a:rPr lang="en-US" sz="2000" dirty="0">
                <a:solidFill>
                  <a:srgbClr val="0070C0"/>
                </a:solidFill>
              </a:rPr>
              <a:t>).</a:t>
            </a:r>
          </a:p>
          <a:p>
            <a:pPr>
              <a:defRPr/>
            </a:pPr>
            <a:r>
              <a:rPr lang="en-US" sz="2000" dirty="0" smtClean="0"/>
              <a:t>In </a:t>
            </a:r>
            <a:r>
              <a:rPr lang="en-US" sz="2000" dirty="0"/>
              <a:t>this example, </a:t>
            </a:r>
          </a:p>
          <a:p>
            <a:pPr lvl="2">
              <a:defRPr/>
            </a:pPr>
            <a:r>
              <a:rPr lang="en-US" sz="2000" dirty="0"/>
              <a:t>the partial sums of row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/>
              <a:t> are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1,-1,10,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dirty="0"/>
          </a:p>
          <a:p>
            <a:pPr lvl="2">
              <a:defRPr/>
            </a:pPr>
            <a:r>
              <a:rPr lang="en-US" sz="2000" dirty="0"/>
              <a:t>the partial sums of row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/>
              <a:t> are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7,3,12, 0</a:t>
            </a:r>
          </a:p>
          <a:p>
            <a:pPr lvl="2">
              <a:defRPr/>
            </a:pPr>
            <a:r>
              <a:rPr lang="en-US" sz="2000" dirty="0"/>
              <a:t>the partial sums of row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/>
              <a:t>are 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-8,-2, 3, 0</a:t>
            </a:r>
          </a:p>
          <a:p>
            <a:pPr>
              <a:defRPr/>
            </a:pPr>
            <a:r>
              <a:rPr lang="en-US" sz="2000" dirty="0" smtClean="0"/>
              <a:t>ω</a:t>
            </a:r>
            <a:r>
              <a:rPr lang="en-US" sz="2000" baseline="-25000" dirty="0" smtClean="0"/>
              <a:t>c </a:t>
            </a:r>
            <a:r>
              <a:rPr lang="en-US" sz="2000" dirty="0" smtClean="0"/>
              <a:t> </a:t>
            </a:r>
            <a:r>
              <a:rPr lang="en-US" sz="2000" dirty="0"/>
              <a:t>is </a:t>
            </a:r>
            <a:r>
              <a:rPr lang="en-US" sz="2000" dirty="0">
                <a:solidFill>
                  <a:srgbClr val="00B050"/>
                </a:solidFill>
              </a:rPr>
              <a:t>simple</a:t>
            </a:r>
            <a:r>
              <a:rPr lang="en-US" sz="2000" dirty="0"/>
              <a:t> </a:t>
            </a:r>
            <a:r>
              <a:rPr lang="en-US" sz="2000" dirty="0" smtClean="0"/>
              <a:t>if </a:t>
            </a:r>
            <a:r>
              <a:rPr lang="en-US" sz="2000" dirty="0" smtClean="0">
                <a:solidFill>
                  <a:srgbClr val="0070C0"/>
                </a:solidFill>
              </a:rPr>
              <a:t>the </a:t>
            </a:r>
            <a:r>
              <a:rPr lang="en-US" sz="2000" dirty="0">
                <a:solidFill>
                  <a:srgbClr val="FF0000"/>
                </a:solidFill>
              </a:rPr>
              <a:t>partial sums </a:t>
            </a:r>
            <a:r>
              <a:rPr lang="en-US" sz="2000" dirty="0">
                <a:solidFill>
                  <a:srgbClr val="0070C0"/>
                </a:solidFill>
              </a:rPr>
              <a:t>of each </a:t>
            </a:r>
            <a:r>
              <a:rPr lang="en-US" sz="2000" u="sng" dirty="0" smtClean="0">
                <a:solidFill>
                  <a:srgbClr val="0070C0"/>
                </a:solidFill>
              </a:rPr>
              <a:t>column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are all distinct (modulo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i="1" dirty="0">
                <a:solidFill>
                  <a:srgbClr val="0070C0"/>
                </a:solidFill>
              </a:rPr>
              <a:t>ms</a:t>
            </a:r>
            <a:r>
              <a:rPr lang="en-US" sz="2000" dirty="0">
                <a:solidFill>
                  <a:srgbClr val="0070C0"/>
                </a:solidFill>
              </a:rPr>
              <a:t>+1).</a:t>
            </a:r>
          </a:p>
          <a:p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479547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3795182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(3,4</a:t>
            </a:r>
            <a:r>
              <a:rPr lang="en-US" dirty="0" smtClean="0"/>
              <a:t>) =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828799"/>
            <a:ext cx="838200" cy="30108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106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97"/>
            <a:ext cx="8229600" cy="1088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/>
              <a:t>H</a:t>
            </a:r>
            <a:r>
              <a:rPr lang="en-US" dirty="0" smtClean="0"/>
              <a:t>effter arrays </a:t>
            </a:r>
            <a:br>
              <a:rPr lang="en-US" dirty="0" smtClean="0"/>
            </a:br>
            <a:r>
              <a:rPr lang="en-US" dirty="0" smtClean="0"/>
              <a:t>and biembeddings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734" y="1393396"/>
            <a:ext cx="837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400" dirty="0" smtClean="0"/>
              <a:t> (Archdeacon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sz="2400" dirty="0" smtClean="0"/>
              <a:t>)   Given a Heffter array H = H(</a:t>
            </a:r>
            <a:r>
              <a:rPr lang="en-US" sz="2400" i="1" dirty="0" smtClean="0"/>
              <a:t>m,n;s,t</a:t>
            </a:r>
            <a:r>
              <a:rPr lang="en-US" sz="2400" dirty="0" smtClean="0"/>
              <a:t>) with </a:t>
            </a:r>
            <a:r>
              <a:rPr lang="en-US" sz="2400" dirty="0" smtClean="0">
                <a:solidFill>
                  <a:srgbClr val="00B050"/>
                </a:solidFill>
              </a:rPr>
              <a:t>compatible simple orderings </a:t>
            </a:r>
            <a:r>
              <a:rPr lang="en-US" sz="2400" dirty="0" smtClean="0"/>
              <a:t>ω</a:t>
            </a:r>
            <a:r>
              <a:rPr lang="en-US" sz="2400" baseline="-25000" dirty="0" smtClean="0"/>
              <a:t>r </a:t>
            </a:r>
            <a:r>
              <a:rPr lang="en-US" sz="2400" dirty="0" smtClean="0"/>
              <a:t> on the rows and ω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  on the columns of H, there exists an orientable embedding of K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 smtClean="0"/>
              <a:t>ms 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s</a:t>
            </a:r>
            <a:r>
              <a:rPr lang="en-US" sz="2400" dirty="0" smtClean="0"/>
              <a:t>uch that every edge is on a face of size s and a face of size t.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265046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this example we use the natural ordering to create row and column permutations:</a:t>
            </a:r>
            <a:endParaRPr lang="en-US" sz="2000" dirty="0"/>
          </a:p>
          <a:p>
            <a:pPr>
              <a:lnSpc>
                <a:spcPct val="100000"/>
              </a:lnSpc>
            </a:pPr>
            <a:r>
              <a:rPr lang="en-US" sz="2000" dirty="0" smtClean="0"/>
              <a:t>ω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11 -10) (7 -4 9 -12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(-8 6  5 -3)    </a:t>
            </a:r>
            <a:r>
              <a:rPr lang="en-US" sz="20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(the row permutation)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ω</a:t>
            </a:r>
            <a:r>
              <a:rPr lang="en-US" sz="2000" baseline="-25000" dirty="0"/>
              <a:t>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(1 7 -8) (-2 -4 6) (11 9 5) (-10 -12 -3)   </a:t>
            </a:r>
            <a:r>
              <a:rPr lang="en-US" sz="2000" dirty="0" smtClean="0">
                <a:solidFill>
                  <a:srgbClr val="00B050"/>
                </a:solidFill>
                <a:cs typeface="Times New Roman" panose="02020603050405020304" pitchFamily="18" charset="0"/>
              </a:rPr>
              <a:t>(the column permutation)</a:t>
            </a:r>
            <a:endParaRPr lang="en-US" sz="2000" dirty="0">
              <a:solidFill>
                <a:srgbClr val="00B050"/>
              </a:solidFill>
              <a:cs typeface="Times New Roman" panose="02020603050405020304" pitchFamily="18" charset="0"/>
            </a:endParaRPr>
          </a:p>
          <a:p>
            <a:endParaRPr lang="en-US" sz="2000" dirty="0" smtClean="0"/>
          </a:p>
          <a:p>
            <a:r>
              <a:rPr lang="en-US" sz="2000" dirty="0" smtClean="0"/>
              <a:t>But we could change the direction in any of these cycles to create a </a:t>
            </a:r>
            <a:r>
              <a:rPr lang="en-US" sz="2000" dirty="0" smtClean="0">
                <a:solidFill>
                  <a:srgbClr val="FF0000"/>
                </a:solidFill>
              </a:rPr>
              <a:t>different</a:t>
            </a:r>
            <a:r>
              <a:rPr lang="en-US" sz="2000" dirty="0" smtClean="0"/>
              <a:t> ordering.</a:t>
            </a:r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221301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3585944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(3,4</a:t>
            </a:r>
            <a:r>
              <a:rPr lang="en-US" dirty="0" smtClean="0"/>
              <a:t>) =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1828800"/>
            <a:ext cx="1524000" cy="304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4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97"/>
            <a:ext cx="8229600" cy="1088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/>
              <a:t>H</a:t>
            </a:r>
            <a:r>
              <a:rPr lang="en-US" dirty="0" smtClean="0"/>
              <a:t>effter arrays </a:t>
            </a:r>
            <a:br>
              <a:rPr lang="en-US" dirty="0" smtClean="0"/>
            </a:br>
            <a:r>
              <a:rPr lang="en-US" dirty="0" smtClean="0"/>
              <a:t>and biembeddings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6734" y="1393396"/>
            <a:ext cx="837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Theorem</a:t>
            </a:r>
            <a:r>
              <a:rPr lang="en-US" sz="2400" dirty="0" smtClean="0"/>
              <a:t> (Archdeacon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en-US" sz="2400" dirty="0" smtClean="0"/>
              <a:t>)   Given a Heffter array H = H(</a:t>
            </a:r>
            <a:r>
              <a:rPr lang="en-US" sz="2400" i="1" dirty="0" smtClean="0"/>
              <a:t>m,n;s,t</a:t>
            </a:r>
            <a:r>
              <a:rPr lang="en-US" sz="2400" dirty="0" smtClean="0"/>
              <a:t>) with </a:t>
            </a:r>
            <a:r>
              <a:rPr lang="en-US" sz="2400" dirty="0" smtClean="0">
                <a:solidFill>
                  <a:srgbClr val="00B050"/>
                </a:solidFill>
              </a:rPr>
              <a:t>compatible simple orderings </a:t>
            </a:r>
            <a:r>
              <a:rPr lang="en-US" sz="2400" dirty="0" smtClean="0"/>
              <a:t>ω</a:t>
            </a:r>
            <a:r>
              <a:rPr lang="en-US" sz="2400" baseline="-25000" dirty="0" smtClean="0"/>
              <a:t>r </a:t>
            </a:r>
            <a:r>
              <a:rPr lang="en-US" sz="2400" dirty="0" smtClean="0"/>
              <a:t> on the rows and ω</a:t>
            </a:r>
            <a:r>
              <a:rPr lang="en-US" sz="2400" baseline="-25000" dirty="0" smtClean="0"/>
              <a:t>c</a:t>
            </a:r>
            <a:r>
              <a:rPr lang="en-US" sz="2400" dirty="0" smtClean="0"/>
              <a:t>  on the columns of H, there exists an orientable embedding of K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aseline="-25000" dirty="0" smtClean="0"/>
              <a:t>ms 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+ 1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/>
              <a:t>s</a:t>
            </a:r>
            <a:r>
              <a:rPr lang="en-US" sz="2400" dirty="0" smtClean="0"/>
              <a:t>uch that every edge is on a face of size s and a face of size t.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34566" y="4419600"/>
            <a:ext cx="860463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200" dirty="0" smtClean="0"/>
              <a:t>We say </a:t>
            </a:r>
            <a:r>
              <a:rPr lang="en-US" sz="2200" dirty="0" smtClean="0">
                <a:sym typeface="Mathematica1"/>
              </a:rPr>
              <a:t>that </a:t>
            </a:r>
            <a:r>
              <a:rPr lang="el-GR" sz="2200" dirty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>
                <a:sym typeface="Mathematica1"/>
              </a:rPr>
              <a:t>r </a:t>
            </a:r>
            <a:r>
              <a:rPr lang="en-US" sz="2200" dirty="0">
                <a:sym typeface="Mathematica1"/>
              </a:rPr>
              <a:t> and </a:t>
            </a:r>
            <a:r>
              <a:rPr lang="el-GR" sz="2200" dirty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>
                <a:sym typeface="Mathematica1"/>
              </a:rPr>
              <a:t>c</a:t>
            </a:r>
            <a:r>
              <a:rPr lang="en-US" sz="2200" dirty="0">
                <a:sym typeface="Mathematica1"/>
              </a:rPr>
              <a:t> are </a:t>
            </a:r>
            <a:r>
              <a:rPr lang="en-US" sz="2200" i="1" u="sng" dirty="0">
                <a:solidFill>
                  <a:srgbClr val="00B050"/>
                </a:solidFill>
                <a:sym typeface="Mathematica1"/>
              </a:rPr>
              <a:t>compatible</a:t>
            </a:r>
            <a:r>
              <a:rPr lang="en-US" sz="2200" dirty="0">
                <a:solidFill>
                  <a:srgbClr val="00B050"/>
                </a:solidFill>
                <a:sym typeface="Mathematica1"/>
              </a:rPr>
              <a:t> </a:t>
            </a:r>
            <a:r>
              <a:rPr lang="en-US" sz="2200" dirty="0">
                <a:sym typeface="Mathematica1"/>
              </a:rPr>
              <a:t>if </a:t>
            </a:r>
            <a:r>
              <a:rPr lang="en-US" sz="2200" dirty="0" smtClean="0">
                <a:sym typeface="Mathematica1"/>
              </a:rPr>
              <a:t>the</a:t>
            </a:r>
          </a:p>
          <a:p>
            <a:pPr>
              <a:defRPr/>
            </a:pPr>
            <a:r>
              <a:rPr lang="en-US" sz="2200" dirty="0" smtClean="0">
                <a:sym typeface="Mathematica1"/>
              </a:rPr>
              <a:t> </a:t>
            </a:r>
            <a:r>
              <a:rPr lang="en-US" sz="2200" dirty="0">
                <a:sym typeface="Mathematica1"/>
              </a:rPr>
              <a:t>permutation </a:t>
            </a:r>
            <a:r>
              <a:rPr lang="el-GR" sz="2200" dirty="0" smtClean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>
                <a:sym typeface="Mathematica1"/>
              </a:rPr>
              <a:t>r</a:t>
            </a:r>
            <a:r>
              <a:rPr lang="en-US" sz="2200" dirty="0">
                <a:sym typeface="Mathematica1"/>
              </a:rPr>
              <a:t> </a:t>
            </a:r>
            <a:r>
              <a:rPr lang="az-Cyrl-AZ" sz="2200" dirty="0">
                <a:latin typeface="Corbel" panose="020B0503020204020204" pitchFamily="34" charset="0"/>
                <a:sym typeface="Mathematica1"/>
              </a:rPr>
              <a:t>о</a:t>
            </a:r>
            <a:r>
              <a:rPr lang="en-US" sz="2200" dirty="0">
                <a:latin typeface="Corbel" panose="020B0503020204020204" pitchFamily="34" charset="0"/>
                <a:sym typeface="Mathematica1"/>
              </a:rPr>
              <a:t> </a:t>
            </a:r>
            <a:r>
              <a:rPr lang="el-GR" sz="2200" dirty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200" baseline="-25000" dirty="0">
                <a:sym typeface="Mathematica1"/>
              </a:rPr>
              <a:t>c</a:t>
            </a:r>
            <a:r>
              <a:rPr lang="en-US" sz="2200" dirty="0">
                <a:sym typeface="Mathematica1"/>
              </a:rPr>
              <a:t>  </a:t>
            </a:r>
            <a:r>
              <a:rPr lang="en-US" sz="2200" dirty="0" smtClean="0">
                <a:sym typeface="Mathematica1"/>
              </a:rPr>
              <a:t>is </a:t>
            </a:r>
            <a:r>
              <a:rPr lang="en-US" sz="2200" dirty="0">
                <a:sym typeface="Mathematica1"/>
              </a:rPr>
              <a:t>a </a:t>
            </a:r>
            <a:r>
              <a:rPr lang="en-US" sz="2200" dirty="0" smtClean="0">
                <a:solidFill>
                  <a:srgbClr val="00B050"/>
                </a:solidFill>
                <a:sym typeface="Mathematica1"/>
              </a:rPr>
              <a:t>single cyclic </a:t>
            </a:r>
            <a:r>
              <a:rPr lang="en-US" sz="2200" dirty="0">
                <a:solidFill>
                  <a:srgbClr val="00B050"/>
                </a:solidFill>
                <a:sym typeface="Mathematica1"/>
              </a:rPr>
              <a:t>permutation.</a:t>
            </a:r>
            <a:endParaRPr lang="en-US" sz="2200" dirty="0">
              <a:solidFill>
                <a:srgbClr val="00B050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smtClean="0"/>
              <a:t>Here </a:t>
            </a:r>
            <a:r>
              <a:rPr lang="el-GR" sz="2000" dirty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000" baseline="-25000" dirty="0">
                <a:sym typeface="Mathematica1"/>
              </a:rPr>
              <a:t>r</a:t>
            </a:r>
            <a:r>
              <a:rPr lang="en-US" sz="2000" dirty="0">
                <a:sym typeface="Mathematica1"/>
              </a:rPr>
              <a:t> </a:t>
            </a:r>
            <a:r>
              <a:rPr lang="az-Cyrl-AZ" sz="1400" dirty="0">
                <a:latin typeface="Corbel" panose="020B0503020204020204" pitchFamily="34" charset="0"/>
                <a:sym typeface="Mathematica1"/>
              </a:rPr>
              <a:t>о</a:t>
            </a:r>
            <a:r>
              <a:rPr lang="en-US" sz="2000" dirty="0">
                <a:latin typeface="Corbel" panose="020B0503020204020204" pitchFamily="34" charset="0"/>
                <a:sym typeface="Mathematica1"/>
              </a:rPr>
              <a:t> </a:t>
            </a:r>
            <a:r>
              <a:rPr lang="el-GR" sz="2000" dirty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000" baseline="-25000" dirty="0">
                <a:sym typeface="Mathematica1"/>
              </a:rPr>
              <a:t>c</a:t>
            </a:r>
            <a:r>
              <a:rPr lang="en-US" sz="2000" dirty="0">
                <a:sym typeface="Mathematica1"/>
              </a:rPr>
              <a:t> </a:t>
            </a:r>
            <a:r>
              <a:rPr lang="en-US" sz="2000" dirty="0" smtClean="0">
                <a:sym typeface="Mathematica1"/>
              </a:rPr>
              <a:t>=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1 -4 5 -10 7 6 11 -12 -8 -2 9 -3)  </a:t>
            </a:r>
            <a:r>
              <a:rPr lang="en-US" sz="2000" dirty="0" smtClean="0">
                <a:cs typeface="Times New Roman" panose="02020603050405020304" pitchFamily="18" charset="0"/>
                <a:sym typeface="Mathematica1"/>
              </a:rPr>
              <a:t>a single permutation of length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athematica1"/>
              </a:rPr>
              <a:t>12.</a:t>
            </a:r>
          </a:p>
          <a:p>
            <a:pPr>
              <a:defRPr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  <a:sym typeface="Mathematica1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3479547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3795182"/>
            <a:ext cx="99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(3,4</a:t>
            </a:r>
            <a:r>
              <a:rPr lang="en-US" dirty="0" smtClean="0"/>
              <a:t>) =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90600" y="1828800"/>
            <a:ext cx="1524000" cy="304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905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Basically the row and columns are developed modulo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 smtClean="0"/>
              <a:t>ms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/>
              <a:t> to become the </a:t>
            </a:r>
            <a:r>
              <a:rPr lang="en-US" dirty="0" smtClean="0">
                <a:solidFill>
                  <a:srgbClr val="FF0000"/>
                </a:solidFill>
              </a:rPr>
              <a:t>faces</a:t>
            </a:r>
            <a:r>
              <a:rPr lang="en-US" dirty="0" smtClean="0"/>
              <a:t> of the embedding. </a:t>
            </a:r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Simple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/>
              <a:t>ensures that they are full </a:t>
            </a:r>
            <a:r>
              <a:rPr lang="en-US" i="1" dirty="0" smtClean="0"/>
              <a:t>s</a:t>
            </a:r>
            <a:r>
              <a:rPr lang="en-US" dirty="0" smtClean="0"/>
              <a:t>-cycles and </a:t>
            </a:r>
            <a:r>
              <a:rPr lang="en-US" i="1" dirty="0" smtClean="0"/>
              <a:t>t</a:t>
            </a:r>
            <a:r>
              <a:rPr lang="en-US" dirty="0" smtClean="0"/>
              <a:t>-cycles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composition of the row and column orderings </a:t>
            </a:r>
            <a:r>
              <a:rPr lang="en-US" dirty="0"/>
              <a:t>gives the ordering of the faces around each vertex. </a:t>
            </a:r>
            <a:r>
              <a:rPr lang="en-US" u="sng" dirty="0">
                <a:solidFill>
                  <a:srgbClr val="FF0000"/>
                </a:solidFill>
              </a:rPr>
              <a:t>C</a:t>
            </a:r>
            <a:r>
              <a:rPr lang="en-US" u="sng" dirty="0" smtClean="0">
                <a:solidFill>
                  <a:srgbClr val="FF0000"/>
                </a:solidFill>
              </a:rPr>
              <a:t>ompatibility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ensures there are</a:t>
            </a:r>
            <a:r>
              <a:rPr lang="en-US" dirty="0"/>
              <a:t> </a:t>
            </a:r>
            <a:r>
              <a:rPr lang="en-US" dirty="0" smtClean="0"/>
              <a:t>no “pinch points”.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97"/>
            <a:ext cx="8229600" cy="10883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Main theorem connecting </a:t>
            </a:r>
            <a:r>
              <a:rPr lang="en-US" dirty="0"/>
              <a:t>H</a:t>
            </a:r>
            <a:r>
              <a:rPr lang="en-US" dirty="0" smtClean="0"/>
              <a:t>effter arrays </a:t>
            </a:r>
            <a:br>
              <a:rPr lang="en-US" dirty="0" smtClean="0"/>
            </a:br>
            <a:r>
              <a:rPr lang="en-US" dirty="0" smtClean="0"/>
              <a:t>and biembeddings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66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330151"/>
            <a:ext cx="8637588" cy="769441"/>
          </a:xfrm>
        </p:spPr>
        <p:txBody>
          <a:bodyPr/>
          <a:lstStyle/>
          <a:p>
            <a:r>
              <a:rPr lang="en-US" dirty="0" smtClean="0"/>
              <a:t>To summarize: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0200"/>
            <a:ext cx="77152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there exists a Heffter </a:t>
            </a:r>
            <a:r>
              <a:rPr lang="en-US" sz="2400" dirty="0"/>
              <a:t>array H = H(</a:t>
            </a:r>
            <a:r>
              <a:rPr lang="en-US" sz="2400" i="1" dirty="0"/>
              <a:t>m,n;s,t</a:t>
            </a:r>
            <a:r>
              <a:rPr lang="en-US" sz="2400" dirty="0" smtClean="0"/>
              <a:t>), and the rows and columns can be ordered so that all the partial sums are distinct, then there exists a </a:t>
            </a:r>
            <a:r>
              <a:rPr lang="en-US" sz="2400" dirty="0" smtClean="0">
                <a:solidFill>
                  <a:srgbClr val="FF0000"/>
                </a:solidFill>
              </a:rPr>
              <a:t>cyclic </a:t>
            </a:r>
            <a:r>
              <a:rPr lang="en-US" sz="2400" i="1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-cycle system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</a:t>
            </a:r>
            <a:r>
              <a:rPr lang="en-US" sz="2400" dirty="0" smtClean="0"/>
              <a:t> and a </a:t>
            </a:r>
            <a:r>
              <a:rPr lang="en-US" sz="2400" dirty="0" smtClean="0">
                <a:solidFill>
                  <a:srgbClr val="FF0000"/>
                </a:solidFill>
              </a:rPr>
              <a:t>cyclic </a:t>
            </a:r>
            <a:r>
              <a:rPr lang="en-US" sz="2400" i="1" dirty="0" smtClean="0">
                <a:solidFill>
                  <a:srgbClr val="FF0000"/>
                </a:solidFill>
              </a:rPr>
              <a:t>t</a:t>
            </a:r>
            <a:r>
              <a:rPr lang="en-US" sz="2400" dirty="0" smtClean="0">
                <a:solidFill>
                  <a:srgbClr val="FF0000"/>
                </a:solidFill>
              </a:rPr>
              <a:t>-cycle system T</a:t>
            </a:r>
            <a:r>
              <a:rPr lang="en-US" sz="2400" dirty="0" smtClean="0"/>
              <a:t>, both on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 smtClean="0"/>
              <a:t>ms</a:t>
            </a:r>
            <a:r>
              <a:rPr lang="en-US" sz="2400" dirty="0" smtClean="0"/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 smtClean="0"/>
              <a:t> points.</a:t>
            </a:r>
          </a:p>
          <a:p>
            <a:pPr algn="l">
              <a:lnSpc>
                <a:spcPct val="100000"/>
              </a:lnSpc>
            </a:pPr>
            <a:endParaRPr lang="en-US" sz="2400" dirty="0" smtClean="0"/>
          </a:p>
          <a:p>
            <a:pPr algn="l">
              <a:lnSpc>
                <a:spcPct val="100000"/>
              </a:lnSpc>
            </a:pPr>
            <a:endParaRPr lang="en-US" sz="2400" dirty="0" smtClean="0"/>
          </a:p>
          <a:p>
            <a:pPr algn="l">
              <a:lnSpc>
                <a:spcPct val="100000"/>
              </a:lnSpc>
            </a:pPr>
            <a:r>
              <a:rPr lang="en-US" sz="2400" dirty="0" smtClean="0"/>
              <a:t>Furthermore, if the row and column rotations are </a:t>
            </a:r>
            <a:r>
              <a:rPr lang="en-US" sz="2400" dirty="0" smtClean="0">
                <a:solidFill>
                  <a:srgbClr val="FF0000"/>
                </a:solidFill>
              </a:rPr>
              <a:t>compatible</a:t>
            </a:r>
            <a:r>
              <a:rPr lang="en-US" sz="2400" dirty="0" smtClean="0"/>
              <a:t>, then two systems can be embedded on an orientable surface such that each edge borders exactly one s-cycle and one t-cycle (a biembedding).</a:t>
            </a:r>
          </a:p>
          <a:p>
            <a:pPr algn="l">
              <a:lnSpc>
                <a:spcPct val="1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93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Now – let’s make some </a:t>
            </a:r>
            <a:r>
              <a:rPr lang="en-US" sz="3200" dirty="0"/>
              <a:t>H</a:t>
            </a:r>
            <a:r>
              <a:rPr lang="en-US" sz="3200" dirty="0" smtClean="0"/>
              <a:t>effter arrays </a:t>
            </a:r>
            <a:r>
              <a:rPr lang="en-US" sz="3200" dirty="0" smtClean="0">
                <a:sym typeface="Wingdings" panose="05000000000000000000" pitchFamily="2" charset="2"/>
              </a:rPr>
              <a:t>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31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231775" y="1677988"/>
            <a:ext cx="5711825" cy="495141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The number of </a:t>
            </a:r>
            <a:r>
              <a:rPr lang="en-US" alt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filled cells 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 each row and column 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must be ≥ 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  </a:t>
            </a:r>
            <a:r>
              <a:rPr lang="en-US" altLang="en-US" sz="2400" dirty="0">
                <a:ea typeface="ＭＳ Ｐゴシック" pitchFamily="34" charset="-128"/>
              </a:rPr>
              <a:t>(or else you get either </a:t>
            </a:r>
            <a:r>
              <a:rPr lang="en-US" alt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sz="2400" dirty="0">
                <a:ea typeface="ＭＳ Ｐゴシック" pitchFamily="34" charset="-128"/>
              </a:rPr>
              <a:t> or both </a:t>
            </a:r>
            <a:r>
              <a:rPr lang="en-US" altLang="en-US" sz="2400" i="1" dirty="0">
                <a:ea typeface="ＭＳ Ｐゴシック" pitchFamily="34" charset="-128"/>
              </a:rPr>
              <a:t>x</a:t>
            </a:r>
            <a:r>
              <a:rPr lang="en-US" altLang="en-US" sz="2400" dirty="0">
                <a:ea typeface="ＭＳ Ｐゴシック" pitchFamily="34" charset="-128"/>
              </a:rPr>
              <a:t>, –</a:t>
            </a:r>
            <a:r>
              <a:rPr lang="en-US" altLang="en-US" sz="2400" i="1" dirty="0">
                <a:ea typeface="ＭＳ Ｐゴシック" pitchFamily="34" charset="-128"/>
              </a:rPr>
              <a:t>x</a:t>
            </a:r>
            <a:r>
              <a:rPr lang="en-US" altLang="en-US" sz="2400" dirty="0">
                <a:ea typeface="ＭＳ Ｐゴシック" pitchFamily="34" charset="-128"/>
              </a:rPr>
              <a:t> in the array</a:t>
            </a:r>
            <a:r>
              <a:rPr lang="en-US" altLang="en-US" sz="2400" dirty="0" smtClean="0">
                <a:ea typeface="ＭＳ Ｐゴシック" pitchFamily="34" charset="-128"/>
              </a:rPr>
              <a:t>).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Lemma:</a:t>
            </a:r>
            <a:r>
              <a:rPr lang="en-US" altLang="en-US" sz="2400" dirty="0" smtClean="0">
                <a:ea typeface="ＭＳ Ｐゴシック" pitchFamily="34" charset="-128"/>
              </a:rPr>
              <a:t> If an </a:t>
            </a:r>
            <a:r>
              <a:rPr lang="en-US" altLang="en-US" sz="2400" u="sng" dirty="0" smtClean="0">
                <a:solidFill>
                  <a:srgbClr val="C00000"/>
                </a:solidFill>
                <a:ea typeface="ＭＳ Ｐゴシック" pitchFamily="34" charset="-128"/>
              </a:rPr>
              <a:t>integer</a:t>
            </a:r>
            <a:r>
              <a:rPr lang="en-US" altLang="en-US" sz="2400" dirty="0" smtClean="0">
                <a:ea typeface="ＭＳ Ｐゴシック" pitchFamily="34" charset="-128"/>
              </a:rPr>
              <a:t> Heffter array </a:t>
            </a:r>
            <a:r>
              <a:rPr lang="en-US" altLang="en-US" sz="2400" dirty="0">
                <a:ea typeface="ＭＳ Ｐゴシック" pitchFamily="34" charset="-128"/>
              </a:rPr>
              <a:t>H(</a:t>
            </a:r>
            <a:r>
              <a:rPr lang="en-US" altLang="en-US" sz="2400" i="1" dirty="0">
                <a:ea typeface="ＭＳ Ｐゴシック" pitchFamily="34" charset="-128"/>
              </a:rPr>
              <a:t>m,n</a:t>
            </a:r>
            <a:r>
              <a:rPr lang="en-US" altLang="en-US" sz="2400" dirty="0">
                <a:ea typeface="ＭＳ Ｐゴシック" pitchFamily="34" charset="-128"/>
              </a:rPr>
              <a:t>; </a:t>
            </a:r>
            <a:r>
              <a:rPr lang="en-US" altLang="en-US" sz="2400" i="1" dirty="0">
                <a:ea typeface="ＭＳ Ｐゴシック" pitchFamily="34" charset="-128"/>
              </a:rPr>
              <a:t>s,t</a:t>
            </a:r>
            <a:r>
              <a:rPr lang="en-US" altLang="en-US" sz="2400" dirty="0">
                <a:ea typeface="ＭＳ Ｐゴシック" pitchFamily="34" charset="-128"/>
              </a:rPr>
              <a:t>) </a:t>
            </a:r>
            <a:r>
              <a:rPr lang="en-US" altLang="en-US" sz="2400" dirty="0" smtClean="0">
                <a:ea typeface="ＭＳ Ｐゴシック" pitchFamily="34" charset="-128"/>
              </a:rPr>
              <a:t> exists, then</a:t>
            </a:r>
          </a:p>
          <a:p>
            <a:pPr marL="0" indent="0">
              <a:buNone/>
              <a:defRPr/>
            </a:pPr>
            <a:r>
              <a:rPr lang="en-US" altLang="en-US" sz="2400" i="1" dirty="0">
                <a:ea typeface="ＭＳ Ｐゴシック" pitchFamily="34" charset="-128"/>
              </a:rPr>
              <a:t> </a:t>
            </a:r>
            <a:r>
              <a:rPr lang="en-US" altLang="en-US" sz="2400" i="1" dirty="0" smtClean="0">
                <a:ea typeface="ＭＳ Ｐゴシック" pitchFamily="34" charset="-128"/>
              </a:rPr>
              <a:t>                  </a:t>
            </a:r>
            <a:r>
              <a:rPr lang="en-US" altLang="en-US" sz="2400" i="1" dirty="0" smtClean="0">
                <a:solidFill>
                  <a:srgbClr val="FF0000"/>
                </a:solidFill>
                <a:ea typeface="ＭＳ Ｐゴシック" pitchFamily="34" charset="-128"/>
              </a:rPr>
              <a:t>m </a:t>
            </a:r>
            <a:r>
              <a:rPr lang="en-US" sz="2400" dirty="0" smtClean="0">
                <a:solidFill>
                  <a:srgbClr val="FF0000"/>
                </a:solidFill>
              </a:rPr>
              <a:t>x </a:t>
            </a:r>
            <a:r>
              <a:rPr lang="en-US" sz="2400" i="1" dirty="0" smtClean="0">
                <a:solidFill>
                  <a:srgbClr val="FF0000"/>
                </a:solidFill>
                <a:ea typeface="ＭＳ Ｐゴシック" pitchFamily="34" charset="-128"/>
                <a:sym typeface="Mathematica1"/>
              </a:rPr>
              <a:t>s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≡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0,3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(mod </a:t>
            </a:r>
            <a:r>
              <a:rPr lang="en-US" alt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en-US" sz="20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200" dirty="0" smtClean="0">
                <a:solidFill>
                  <a:srgbClr val="C00000"/>
                </a:solidFill>
                <a:ea typeface="ＭＳ Ｐゴシック" pitchFamily="34" charset="-128"/>
              </a:rPr>
              <a:t>Proof: </a:t>
            </a:r>
            <a:r>
              <a:rPr lang="en-US" altLang="en-US" sz="2200" dirty="0" smtClean="0">
                <a:solidFill>
                  <a:schemeClr val="tx1"/>
                </a:solidFill>
                <a:ea typeface="ＭＳ Ｐゴシック" pitchFamily="34" charset="-128"/>
              </a:rPr>
              <a:t>Note that </a:t>
            </a:r>
            <a:r>
              <a:rPr lang="en-US" altLang="en-US" sz="2000" i="1" u="sng" dirty="0">
                <a:solidFill>
                  <a:srgbClr val="FF0000"/>
                </a:solidFill>
                <a:ea typeface="ＭＳ Ｐゴシック" pitchFamily="34" charset="-128"/>
              </a:rPr>
              <a:t>m </a:t>
            </a:r>
            <a:r>
              <a:rPr lang="en-US" sz="2000" u="sng" dirty="0">
                <a:solidFill>
                  <a:srgbClr val="FF0000"/>
                </a:solidFill>
              </a:rPr>
              <a:t>x </a:t>
            </a:r>
            <a:r>
              <a:rPr lang="en-US" sz="2000" i="1" u="sng" dirty="0">
                <a:solidFill>
                  <a:srgbClr val="FF0000"/>
                </a:solidFill>
                <a:ea typeface="ＭＳ Ｐゴシック" pitchFamily="34" charset="-128"/>
                <a:sym typeface="Mathematica1"/>
              </a:rPr>
              <a:t>s</a:t>
            </a:r>
            <a:r>
              <a:rPr lang="en-US" altLang="en-US" sz="2000" u="sng" dirty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altLang="en-US" sz="2000" u="sng" dirty="0" smtClean="0">
                <a:solidFill>
                  <a:srgbClr val="FF0000"/>
                </a:solidFill>
                <a:ea typeface="ＭＳ Ｐゴシック" pitchFamily="34" charset="-128"/>
              </a:rPr>
              <a:t>is the total number of symbols in the array.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 </a:t>
            </a:r>
            <a:r>
              <a:rPr lang="en-US" altLang="en-US" sz="2200" dirty="0" smtClean="0">
                <a:ea typeface="ＭＳ Ｐゴシック" pitchFamily="34" charset="-128"/>
              </a:rPr>
              <a:t>Reduce the entries in the array modulo </a:t>
            </a:r>
            <a:r>
              <a:rPr lang="en-US" altLang="en-US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sz="2200" dirty="0" smtClean="0">
                <a:ea typeface="ＭＳ Ｐゴシック" pitchFamily="34" charset="-128"/>
              </a:rPr>
              <a:t>. Each row and column sums to </a:t>
            </a:r>
            <a:r>
              <a:rPr lang="en-US" altLang="en-US" sz="22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sz="2200" dirty="0" smtClean="0">
                <a:ea typeface="ＭＳ Ｐゴシック" pitchFamily="34" charset="-128"/>
              </a:rPr>
              <a:t> so it contains an even number of odd numbers. </a:t>
            </a:r>
            <a:r>
              <a:rPr lang="en-US" altLang="en-US" sz="2200" dirty="0" smtClean="0">
                <a:solidFill>
                  <a:srgbClr val="FF0000"/>
                </a:solidFill>
                <a:ea typeface="ＭＳ Ｐゴシック" pitchFamily="34" charset="-128"/>
              </a:rPr>
              <a:t>Hence the number of odds from </a:t>
            </a:r>
            <a:r>
              <a:rPr lang="en-US" altLang="en-US" sz="2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en-US" sz="2200" dirty="0" smtClean="0">
                <a:solidFill>
                  <a:srgbClr val="FF0000"/>
                </a:solidFill>
                <a:ea typeface="ＭＳ Ｐゴシック" pitchFamily="34" charset="-128"/>
              </a:rPr>
              <a:t>,…,</a:t>
            </a:r>
            <a:r>
              <a:rPr lang="en-US" altLang="en-US" sz="2200" i="1" dirty="0" smtClean="0">
                <a:solidFill>
                  <a:srgbClr val="FF0000"/>
                </a:solidFill>
                <a:ea typeface="ＭＳ Ｐゴシック" pitchFamily="34" charset="-128"/>
              </a:rPr>
              <a:t>ms</a:t>
            </a:r>
            <a:r>
              <a:rPr lang="en-US" altLang="en-US" sz="2200" dirty="0" smtClean="0">
                <a:solidFill>
                  <a:srgbClr val="FF0000"/>
                </a:solidFill>
                <a:ea typeface="ＭＳ Ｐゴシック" pitchFamily="34" charset="-128"/>
              </a:rPr>
              <a:t>  must be even</a:t>
            </a:r>
            <a:r>
              <a:rPr lang="en-US" altLang="en-US" sz="2200" dirty="0" smtClean="0">
                <a:ea typeface="ＭＳ Ｐゴシック" pitchFamily="34" charset="-128"/>
              </a:rPr>
              <a:t>, giving the parity condition.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37588" cy="1077218"/>
          </a:xfrm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ea typeface="ＭＳ Ｐゴシック" pitchFamily="34" charset="-128"/>
              </a:rPr>
              <a:t>Necessary conditions for the existence of an H(</a:t>
            </a:r>
            <a:r>
              <a:rPr lang="en-US" altLang="en-US" sz="3200" i="1" dirty="0" smtClean="0">
                <a:ea typeface="ＭＳ Ｐゴシック" pitchFamily="34" charset="-128"/>
              </a:rPr>
              <a:t>m,n</a:t>
            </a:r>
            <a:r>
              <a:rPr lang="en-US" altLang="en-US" sz="3200" dirty="0" smtClean="0">
                <a:ea typeface="ＭＳ Ｐゴシック" pitchFamily="34" charset="-128"/>
              </a:rPr>
              <a:t>;</a:t>
            </a:r>
            <a:r>
              <a:rPr lang="en-US" altLang="en-US" sz="3200" dirty="0">
                <a:ea typeface="ＭＳ Ｐゴシック" pitchFamily="34" charset="-128"/>
              </a:rPr>
              <a:t> </a:t>
            </a:r>
            <a:r>
              <a:rPr lang="en-US" altLang="en-US" sz="3200" i="1" dirty="0" smtClean="0">
                <a:ea typeface="ＭＳ Ｐゴシック" pitchFamily="34" charset="-128"/>
              </a:rPr>
              <a:t>s,t</a:t>
            </a:r>
            <a:r>
              <a:rPr lang="en-US" altLang="en-US" sz="3200" dirty="0" smtClean="0">
                <a:ea typeface="ＭＳ Ｐゴシック" pitchFamily="34" charset="-128"/>
              </a:rPr>
              <a:t>)   </a:t>
            </a:r>
            <a:r>
              <a:rPr lang="en-US" altLang="en-US" sz="2800" dirty="0" smtClean="0">
                <a:ea typeface="ＭＳ Ｐゴシック" pitchFamily="34" charset="-128"/>
              </a:rPr>
              <a:t>(especially for integer sums)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3216275"/>
            <a:ext cx="27463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"/>
          <p:cNvSpPr txBox="1">
            <a:spLocks noChangeArrowheads="1"/>
          </p:cNvSpPr>
          <p:nvPr/>
        </p:nvSpPr>
        <p:spPr bwMode="auto">
          <a:xfrm>
            <a:off x="6450013" y="2679700"/>
            <a:ext cx="19462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/>
              <a:t>An H(4,4)</a:t>
            </a:r>
          </a:p>
        </p:txBody>
      </p:sp>
    </p:spTree>
    <p:extLst>
      <p:ext uri="{BB962C8B-B14F-4D97-AF65-F5344CB8AC3E}">
        <p14:creationId xmlns:p14="http://schemas.microsoft.com/office/powerpoint/2010/main" val="299016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  <p:bldP spid="14341" grpId="0" uiExpan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905000"/>
            <a:ext cx="8229600" cy="3979168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Theorem </a:t>
            </a:r>
            <a:r>
              <a:rPr lang="en-US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b="1" i="1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There is an </a:t>
            </a:r>
            <a:r>
              <a:rPr lang="en-US" i="1" dirty="0" smtClean="0"/>
              <a:t>m</a:t>
            </a:r>
            <a:r>
              <a:rPr lang="en-US" dirty="0" smtClean="0"/>
              <a:t> </a:t>
            </a:r>
            <a:r>
              <a:rPr lang="en-US" dirty="0"/>
              <a:t>x</a:t>
            </a:r>
            <a:r>
              <a:rPr lang="en-US" b="1" dirty="0" smtClean="0">
                <a:sym typeface="Mathematica1"/>
              </a:rPr>
              <a:t> </a:t>
            </a:r>
            <a:r>
              <a:rPr lang="en-US" i="1" dirty="0" smtClean="0">
                <a:sym typeface="Mathematica1"/>
              </a:rPr>
              <a:t>n</a:t>
            </a:r>
            <a:r>
              <a:rPr lang="en-US" dirty="0" smtClean="0"/>
              <a:t> tight </a:t>
            </a:r>
            <a:r>
              <a:rPr lang="en-US" dirty="0" smtClean="0">
                <a:solidFill>
                  <a:srgbClr val="FF0000"/>
                </a:solidFill>
              </a:rPr>
              <a:t>integer</a:t>
            </a:r>
            <a:r>
              <a:rPr lang="en-US" dirty="0" smtClean="0"/>
              <a:t> </a:t>
            </a:r>
            <a:r>
              <a:rPr lang="en-US" dirty="0"/>
              <a:t>Heffter array </a:t>
            </a:r>
            <a:r>
              <a:rPr lang="en-US" dirty="0" smtClean="0">
                <a:solidFill>
                  <a:srgbClr val="FF0000"/>
                </a:solidFill>
              </a:rPr>
              <a:t>if and only if  </a:t>
            </a:r>
            <a:r>
              <a:rPr lang="en-US" i="1" dirty="0" smtClean="0"/>
              <a:t>m,n</a:t>
            </a:r>
            <a:r>
              <a:rPr lang="en-US" dirty="0" smtClean="0"/>
              <a:t> </a:t>
            </a:r>
            <a:r>
              <a:rPr lang="en-US" dirty="0"/>
              <a:t>≥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/>
              <a:t> and </a:t>
            </a:r>
            <a:r>
              <a:rPr lang="en-US" i="1" dirty="0" smtClean="0"/>
              <a:t>m </a:t>
            </a:r>
            <a:r>
              <a:rPr lang="en-US" dirty="0"/>
              <a:t>x</a:t>
            </a:r>
            <a:r>
              <a:rPr lang="en-US" i="1" dirty="0" smtClean="0">
                <a:sym typeface="Mathematica1"/>
              </a:rPr>
              <a:t> n</a:t>
            </a:r>
            <a:r>
              <a:rPr lang="en-US" dirty="0" smtClean="0"/>
              <a:t> </a:t>
            </a:r>
            <a:r>
              <a:rPr lang="en-US" sz="2400" dirty="0"/>
              <a:t>≡</a:t>
            </a:r>
            <a:r>
              <a:rPr lang="en-US" dirty="0" smtClean="0"/>
              <a:t>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0,3</a:t>
            </a:r>
            <a:r>
              <a:rPr lang="en-US" dirty="0"/>
              <a:t> mod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4.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altLang="en-US" b="1" i="1" dirty="0" smtClean="0">
                <a:solidFill>
                  <a:srgbClr val="FF0000"/>
                </a:solidFill>
                <a:ea typeface="ＭＳ Ｐゴシック" pitchFamily="34" charset="-128"/>
              </a:rPr>
              <a:t>Theorem </a:t>
            </a:r>
            <a:r>
              <a:rPr lang="en-US" altLang="en-US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b="1" i="1" dirty="0" smtClean="0">
                <a:solidFill>
                  <a:srgbClr val="FF0000"/>
                </a:solidFill>
                <a:ea typeface="ＭＳ Ｐゴシック" pitchFamily="34" charset="-128"/>
              </a:rPr>
              <a:t>: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There is an </a:t>
            </a:r>
            <a:r>
              <a:rPr lang="en-US" altLang="en-US" i="1" dirty="0" smtClean="0">
                <a:ea typeface="ＭＳ Ｐゴシック" pitchFamily="34" charset="-128"/>
              </a:rPr>
              <a:t>m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dirty="0"/>
              <a:t>x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i="1" dirty="0" smtClean="0">
                <a:ea typeface="ＭＳ Ｐゴシック" pitchFamily="34" charset="-128"/>
              </a:rPr>
              <a:t>n </a:t>
            </a:r>
            <a:r>
              <a:rPr lang="en-US" altLang="en-US" dirty="0" smtClean="0">
                <a:ea typeface="ＭＳ Ｐゴシック" pitchFamily="34" charset="-128"/>
              </a:rPr>
              <a:t>tight</a:t>
            </a:r>
            <a:r>
              <a:rPr lang="en-US" altLang="en-US" i="1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ea typeface="ＭＳ Ｐゴシック" pitchFamily="34" charset="-128"/>
              </a:rPr>
              <a:t>Heffter </a:t>
            </a:r>
            <a:r>
              <a:rPr lang="en-US" altLang="en-US" dirty="0">
                <a:ea typeface="ＭＳ Ｐゴシック" pitchFamily="34" charset="-128"/>
              </a:rPr>
              <a:t>array modulo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i="1" dirty="0" smtClean="0">
                <a:ea typeface="Cambria Math" panose="02040503050406030204" pitchFamily="18" charset="0"/>
              </a:rPr>
              <a:t>mn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for all 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i="1" dirty="0" smtClean="0">
                <a:ea typeface="ＭＳ Ｐゴシック" pitchFamily="34" charset="-128"/>
              </a:rPr>
              <a:t>m, 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≥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dirty="0">
                <a:ea typeface="ＭＳ Ｐゴシック" pitchFamily="34" charset="-128"/>
              </a:rPr>
              <a:t>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9905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Results on tight Heffter arrays H(</a:t>
            </a:r>
            <a:r>
              <a:rPr lang="en-US" i="1" dirty="0" smtClean="0"/>
              <a:t>m,n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sz="2000" dirty="0" smtClean="0"/>
              <a:t>Archdeacon, Boothby, Dinitz, (</a:t>
            </a:r>
            <a:r>
              <a:rPr lang="en-US" sz="2000" i="1" dirty="0" smtClean="0"/>
              <a:t>J</a:t>
            </a:r>
            <a:r>
              <a:rPr lang="en-US" sz="2000" i="1" dirty="0"/>
              <a:t>. </a:t>
            </a:r>
            <a:r>
              <a:rPr lang="en-US" sz="2000" i="1" dirty="0" smtClean="0"/>
              <a:t>Combin. Des.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408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366" y="5257800"/>
            <a:ext cx="8610599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Invited Speakers</a:t>
            </a:r>
            <a:r>
              <a:rPr lang="en-US" sz="2400" dirty="0" smtClean="0"/>
              <a:t>: John Selfridge, Bill Mills, Ron Graham, Marshall Hall, Joel Spencer, Crispin Nash-Williams, Ralph Stanton, </a:t>
            </a:r>
            <a:r>
              <a:rPr lang="en-US" sz="2400" dirty="0"/>
              <a:t>G</a:t>
            </a:r>
            <a:r>
              <a:rPr lang="en-US" sz="2400" dirty="0" smtClean="0"/>
              <a:t>us Simmons, Ron Mullin, and Paul </a:t>
            </a:r>
            <a:r>
              <a:rPr lang="en-US" sz="2400" dirty="0" err="1" smtClean="0"/>
              <a:t>Erdos</a:t>
            </a:r>
            <a:r>
              <a:rPr lang="en-US" sz="2400" dirty="0" smtClean="0"/>
              <a:t>         (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r>
              <a:rPr lang="en-US" sz="2400" dirty="0" smtClean="0">
                <a:solidFill>
                  <a:srgbClr val="0070C0"/>
                </a:solidFill>
              </a:rPr>
              <a:t> talks total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726" y="56100"/>
            <a:ext cx="8229600" cy="70733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</a:rPr>
              <a:t>chedule from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0" t="1" r="2760" b="44329"/>
          <a:stretch/>
        </p:blipFill>
        <p:spPr>
          <a:xfrm>
            <a:off x="-27495" y="990600"/>
            <a:ext cx="9144786" cy="40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328613" y="1295401"/>
            <a:ext cx="5880100" cy="3886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Consider the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 </a:t>
            </a:r>
            <a:r>
              <a:rPr lang="en-US" sz="2000" dirty="0"/>
              <a:t>x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4 </a:t>
            </a:r>
            <a:r>
              <a:rPr lang="en-US" altLang="en-US" sz="2000" dirty="0" smtClean="0">
                <a:ea typeface="ＭＳ Ｐゴシック" pitchFamily="34" charset="-128"/>
              </a:rPr>
              <a:t>square </a:t>
            </a:r>
            <a:r>
              <a:rPr lang="en-US" altLang="en-US" sz="2000" i="1" dirty="0" smtClean="0">
                <a:ea typeface="ＭＳ Ｐゴシック" pitchFamily="34" charset="-128"/>
              </a:rPr>
              <a:t>A</a:t>
            </a:r>
            <a:r>
              <a:rPr lang="en-US" altLang="en-US" sz="2000" dirty="0" smtClean="0">
                <a:ea typeface="ＭＳ Ｐゴシック" pitchFamily="34" charset="-128"/>
              </a:rPr>
              <a:t> shown on the right with { |</a:t>
            </a:r>
            <a:r>
              <a:rPr lang="en-US" altLang="en-US" sz="2000" i="1" dirty="0" smtClean="0">
                <a:ea typeface="ＭＳ Ｐゴシック" pitchFamily="34" charset="-128"/>
              </a:rPr>
              <a:t>a</a:t>
            </a:r>
            <a:r>
              <a:rPr lang="en-US" altLang="en-US" sz="2000" i="1" baseline="-25000" dirty="0" smtClean="0">
                <a:ea typeface="ＭＳ Ｐゴシック" pitchFamily="34" charset="-128"/>
              </a:rPr>
              <a:t>i,j </a:t>
            </a:r>
            <a:r>
              <a:rPr lang="en-US" altLang="en-US" sz="2000" dirty="0" smtClean="0">
                <a:ea typeface="ＭＳ Ｐゴシック" pitchFamily="34" charset="-128"/>
              </a:rPr>
              <a:t>| } =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1,…,16</a:t>
            </a:r>
          </a:p>
          <a:p>
            <a:pPr marL="0" indent="0">
              <a:buNone/>
              <a:defRPr/>
            </a:pPr>
            <a:endParaRPr lang="en-US" altLang="en-US" sz="20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Add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n-US" altLang="en-US" sz="2000" dirty="0" smtClean="0">
                <a:ea typeface="ＭＳ Ｐゴシック" pitchFamily="34" charset="-128"/>
              </a:rPr>
              <a:t> to the magnitude of each entry, i.e.,      	</a:t>
            </a:r>
            <a:r>
              <a:rPr lang="en-US" altLang="en-US" sz="2000" i="1" dirty="0" err="1" smtClean="0"/>
              <a:t>b</a:t>
            </a:r>
            <a:r>
              <a:rPr lang="en-US" sz="2000" i="1" baseline="-25000" dirty="0" err="1" smtClean="0"/>
              <a:t>i,j</a:t>
            </a:r>
            <a:r>
              <a:rPr lang="en-US" sz="2000" i="1" baseline="-25000" dirty="0" smtClean="0"/>
              <a:t> </a:t>
            </a:r>
            <a:r>
              <a:rPr lang="en-US" altLang="en-US" sz="2000" dirty="0" smtClean="0">
                <a:ea typeface="ＭＳ Ｐゴシック" pitchFamily="34" charset="-128"/>
              </a:rPr>
              <a:t>= </a:t>
            </a:r>
            <a:r>
              <a:rPr lang="en-US" sz="2000" i="1" dirty="0" smtClean="0"/>
              <a:t>a</a:t>
            </a:r>
            <a:r>
              <a:rPr lang="en-US" sz="2000" i="1" baseline="-25000" dirty="0" smtClean="0"/>
              <a:t>i,j</a:t>
            </a:r>
            <a:r>
              <a:rPr lang="en-US" altLang="en-US" sz="2000" dirty="0" smtClean="0">
                <a:ea typeface="ＭＳ Ｐゴシック" pitchFamily="34" charset="-128"/>
              </a:rPr>
              <a:t> +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n-US" altLang="en-US" sz="2000" dirty="0" smtClean="0">
                <a:ea typeface="ＭＳ Ｐゴシック" pitchFamily="34" charset="-128"/>
              </a:rPr>
              <a:t> if </a:t>
            </a:r>
            <a:r>
              <a:rPr lang="en-US" sz="2000" i="1" dirty="0" smtClean="0"/>
              <a:t>a</a:t>
            </a:r>
            <a:r>
              <a:rPr lang="en-US" sz="2000" i="1" baseline="-25000" dirty="0" smtClean="0"/>
              <a:t>i,j</a:t>
            </a:r>
            <a:r>
              <a:rPr lang="en-US" altLang="en-US" sz="2000" dirty="0" smtClean="0">
                <a:ea typeface="ＭＳ Ｐゴシック" pitchFamily="34" charset="-128"/>
              </a:rPr>
              <a:t> is positive,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altLang="en-US" sz="2000" dirty="0">
                <a:ea typeface="ＭＳ Ｐゴシック" pitchFamily="34" charset="-128"/>
              </a:rPr>
              <a:t>	</a:t>
            </a:r>
            <a:r>
              <a:rPr lang="en-US" altLang="en-US" sz="2000" i="1" dirty="0" err="1" smtClean="0"/>
              <a:t>b</a:t>
            </a:r>
            <a:r>
              <a:rPr lang="en-US" sz="2000" i="1" baseline="-25000" dirty="0" err="1" smtClean="0"/>
              <a:t>i,j</a:t>
            </a:r>
            <a:r>
              <a:rPr lang="en-US" altLang="en-US" sz="2000" dirty="0" smtClean="0">
                <a:ea typeface="ＭＳ Ｐゴシック" pitchFamily="34" charset="-128"/>
              </a:rPr>
              <a:t> = </a:t>
            </a:r>
            <a:r>
              <a:rPr lang="en-US" sz="2000" i="1" dirty="0" smtClean="0"/>
              <a:t>a</a:t>
            </a:r>
            <a:r>
              <a:rPr lang="en-US" sz="2000" i="1" baseline="-25000" dirty="0" smtClean="0"/>
              <a:t>i,j</a:t>
            </a:r>
            <a:r>
              <a:rPr lang="en-US" sz="2000" dirty="0"/>
              <a:t> </a:t>
            </a:r>
            <a:r>
              <a:rPr lang="en-US" sz="2000" dirty="0" smtClean="0"/>
              <a:t>– </a:t>
            </a:r>
            <a:r>
              <a:rPr lang="en-US" alt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16</a:t>
            </a:r>
            <a:r>
              <a:rPr lang="en-US" altLang="en-US" sz="2000" dirty="0" smtClean="0">
                <a:ea typeface="ＭＳ Ｐゴシック" pitchFamily="34" charset="-128"/>
              </a:rPr>
              <a:t> if </a:t>
            </a:r>
            <a:r>
              <a:rPr lang="en-US" sz="2000" i="1" dirty="0" smtClean="0"/>
              <a:t>a</a:t>
            </a:r>
            <a:r>
              <a:rPr lang="en-US" sz="2000" i="1" baseline="-25000" dirty="0" smtClean="0"/>
              <a:t>i,j</a:t>
            </a:r>
            <a:r>
              <a:rPr lang="en-US" altLang="en-US" sz="2000" dirty="0" smtClean="0">
                <a:ea typeface="ＭＳ Ｐゴシック" pitchFamily="34" charset="-128"/>
              </a:rPr>
              <a:t> is negative.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0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400" dirty="0" smtClean="0">
                <a:solidFill>
                  <a:srgbClr val="00B0F0"/>
                </a:solidFill>
                <a:ea typeface="ＭＳ Ｐゴシック" pitchFamily="34" charset="-128"/>
              </a:rPr>
              <a:t>Call the new array </a:t>
            </a:r>
            <a:r>
              <a:rPr lang="en-US" altLang="en-US" sz="2400" i="1" dirty="0" smtClean="0">
                <a:solidFill>
                  <a:srgbClr val="FF0000"/>
                </a:solidFill>
                <a:ea typeface="ＭＳ Ｐゴシック" pitchFamily="34" charset="-128"/>
              </a:rPr>
              <a:t>B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= </a:t>
            </a:r>
            <a:r>
              <a:rPr lang="en-US" altLang="en-US" sz="2400" i="1" dirty="0" smtClean="0">
                <a:solidFill>
                  <a:srgbClr val="FF0000"/>
                </a:solidFill>
              </a:rPr>
              <a:t>A </a:t>
            </a:r>
            <a:r>
              <a:rPr lang="en-US" sz="2400" dirty="0">
                <a:solidFill>
                  <a:srgbClr val="FF0000"/>
                </a:solidFill>
              </a:rPr>
              <a:t>±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  <a:sym typeface="Mathematica1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16</a:t>
            </a:r>
          </a:p>
          <a:p>
            <a:pPr marL="0" indent="0">
              <a:buNone/>
              <a:defRPr/>
            </a:pPr>
            <a:endParaRPr lang="en-US" altLang="en-US" sz="2000" dirty="0" smtClean="0">
              <a:solidFill>
                <a:srgbClr val="00B0F0"/>
              </a:solidFill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Since there are the same number of positive and negative entries in each row and column, the result </a:t>
            </a:r>
            <a:r>
              <a:rPr lang="en-US" altLang="en-US" sz="2000" i="1" dirty="0" smtClean="0">
                <a:ea typeface="ＭＳ Ｐゴシック" pitchFamily="34" charset="-128"/>
              </a:rPr>
              <a:t>B</a:t>
            </a:r>
            <a:r>
              <a:rPr lang="en-US" altLang="en-US" sz="2000" dirty="0" smtClean="0">
                <a:ea typeface="ＭＳ Ｐゴシック" pitchFamily="34" charset="-128"/>
              </a:rPr>
              <a:t> </a:t>
            </a:r>
            <a:r>
              <a:rPr lang="en-US" altLang="en-US" sz="2000" dirty="0" smtClean="0">
                <a:solidFill>
                  <a:srgbClr val="00B050"/>
                </a:solidFill>
                <a:ea typeface="ＭＳ Ｐゴシック" pitchFamily="34" charset="-128"/>
              </a:rPr>
              <a:t>has row and columns sums equal to </a:t>
            </a:r>
            <a:r>
              <a:rPr lang="en-US" altLang="en-US" sz="2000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sz="2000" dirty="0" smtClean="0">
                <a:ea typeface="ＭＳ Ｐゴシック" pitchFamily="34" charset="-128"/>
              </a:rPr>
              <a:t> and </a:t>
            </a:r>
            <a:r>
              <a:rPr lang="en-US" altLang="en-US" sz="2000" dirty="0" smtClean="0">
                <a:solidFill>
                  <a:srgbClr val="00B0F0"/>
                </a:solidFill>
                <a:ea typeface="ＭＳ Ｐゴシック" pitchFamily="34" charset="-128"/>
              </a:rPr>
              <a:t>has entries  </a:t>
            </a:r>
            <a:r>
              <a:rPr lang="en-US" sz="2000" dirty="0" smtClean="0">
                <a:solidFill>
                  <a:srgbClr val="00B0F0"/>
                </a:solidFill>
              </a:rPr>
              <a:t>±</a:t>
            </a:r>
            <a:r>
              <a:rPr lang="en-US" altLang="en-US" sz="200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17</a:t>
            </a:r>
            <a:r>
              <a:rPr lang="en-US" altLang="en-US" sz="2000" dirty="0" smtClean="0">
                <a:solidFill>
                  <a:srgbClr val="00B0F0"/>
                </a:solidFill>
                <a:ea typeface="ＭＳ Ｐゴシック" pitchFamily="34" charset="-128"/>
              </a:rPr>
              <a:t>,…,</a:t>
            </a:r>
            <a:r>
              <a:rPr lang="en-US" altLang="en-US" sz="200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32</a:t>
            </a:r>
            <a:r>
              <a:rPr lang="en-US" altLang="en-US" sz="2000" dirty="0" smtClean="0">
                <a:solidFill>
                  <a:srgbClr val="00B0F0"/>
                </a:solidFill>
                <a:ea typeface="ＭＳ Ｐゴシック" pitchFamily="34" charset="-128"/>
              </a:rPr>
              <a:t> 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000" dirty="0" smtClean="0">
              <a:ea typeface="ＭＳ Ｐゴシック" pitchFamily="34" charset="-128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4000" y="328613"/>
            <a:ext cx="8637588" cy="738187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The easy case: </a:t>
            </a:r>
            <a:r>
              <a:rPr lang="en-US" altLang="en-US" i="1" dirty="0" smtClean="0">
                <a:ea typeface="ＭＳ Ｐゴシック" pitchFamily="34" charset="-128"/>
              </a:rPr>
              <a:t>m,n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dirty="0" smtClean="0">
                <a:ea typeface="ＭＳ Ｐゴシック" pitchFamily="34" charset="-128"/>
              </a:rPr>
              <a:t> (mod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93" y="1524000"/>
            <a:ext cx="27463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319088" y="5105400"/>
            <a:ext cx="80549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2000" dirty="0"/>
              <a:t>Define a </a:t>
            </a:r>
            <a:r>
              <a:rPr lang="en-US" altLang="en-US" sz="2000" i="1" u="sng" dirty="0">
                <a:solidFill>
                  <a:srgbClr val="FF0000"/>
                </a:solidFill>
              </a:rPr>
              <a:t>shiftable Heffter array </a:t>
            </a:r>
            <a:r>
              <a:rPr lang="en-US" altLang="en-US" sz="2000" dirty="0"/>
              <a:t>if all rows and columns have the same number of positive and negative entries. The H(4,4) shown is shiftable.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10151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17488" y="1425575"/>
            <a:ext cx="6661150" cy="53435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Let’s make an H(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8,12</a:t>
            </a:r>
            <a:r>
              <a:rPr lang="en-US" altLang="en-US" sz="2400" dirty="0" smtClean="0">
                <a:ea typeface="ＭＳ Ｐゴシック" pitchFamily="34" charset="-128"/>
              </a:rPr>
              <a:t>).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Start with the shiftable H(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4,4</a:t>
            </a:r>
            <a:r>
              <a:rPr lang="en-US" altLang="en-US" sz="2400" dirty="0" smtClean="0">
                <a:ea typeface="ＭＳ Ｐゴシック" pitchFamily="34" charset="-128"/>
              </a:rPr>
              <a:t>),      A =  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Now make the 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8 </a:t>
            </a:r>
            <a:r>
              <a:rPr lang="en-US" sz="2400" dirty="0" smtClean="0"/>
              <a:t>x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  <a:sym typeface="Mathematica1" pitchFamily="2" charset="2"/>
              </a:rPr>
              <a:t> </a:t>
            </a:r>
            <a:r>
              <a:rPr lang="en-US" altLang="en-US" sz="2400" dirty="0" smtClean="0">
                <a:latin typeface="Cambria Math" panose="02040503050406030204" pitchFamily="18" charset="0"/>
                <a:ea typeface="Cambria Math" panose="02040503050406030204" pitchFamily="18" charset="0"/>
                <a:sym typeface="Mathematica1" pitchFamily="2" charset="2"/>
              </a:rPr>
              <a:t>12 </a:t>
            </a:r>
            <a:r>
              <a:rPr lang="en-US" altLang="en-US" sz="2400" dirty="0" smtClean="0">
                <a:ea typeface="ＭＳ Ｐゴシック" pitchFamily="34" charset="-128"/>
                <a:sym typeface="Mathematica1" pitchFamily="2" charset="2"/>
              </a:rPr>
              <a:t>array:</a:t>
            </a: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000" dirty="0" smtClean="0">
                <a:ea typeface="ＭＳ Ｐゴシック" pitchFamily="34" charset="-128"/>
              </a:rPr>
              <a:t>or 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2400" b="1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7488" y="341313"/>
            <a:ext cx="8637587" cy="7620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Fitting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 </a:t>
            </a:r>
            <a:r>
              <a:rPr lang="en-US" dirty="0"/>
              <a:t>x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4’s </a:t>
            </a:r>
            <a:r>
              <a:rPr lang="en-US" altLang="en-US" dirty="0" smtClean="0">
                <a:ea typeface="ＭＳ Ｐゴシック" pitchFamily="34" charset="-128"/>
              </a:rPr>
              <a:t>to make an H(</a:t>
            </a:r>
            <a:r>
              <a:rPr lang="en-US" altLang="en-US" i="1" dirty="0" err="1" smtClean="0">
                <a:ea typeface="ＭＳ Ｐゴシック" pitchFamily="34" charset="-128"/>
              </a:rPr>
              <a:t>m</a:t>
            </a:r>
            <a:r>
              <a:rPr lang="en-US" altLang="en-US" dirty="0" err="1" smtClean="0">
                <a:ea typeface="ＭＳ Ｐゴシック" pitchFamily="34" charset="-128"/>
              </a:rPr>
              <a:t>,</a:t>
            </a:r>
            <a:r>
              <a:rPr lang="en-US" altLang="en-US" i="1" dirty="0" err="1" smtClean="0">
                <a:ea typeface="ＭＳ Ｐゴシック" pitchFamily="34" charset="-128"/>
              </a:rPr>
              <a:t>n</a:t>
            </a:r>
            <a:r>
              <a:rPr lang="en-US" altLang="en-US" i="1" dirty="0" smtClean="0">
                <a:ea typeface="ＭＳ Ｐゴシック" pitchFamily="34" charset="-128"/>
              </a:rPr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504950"/>
            <a:ext cx="2746375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36314"/>
              </p:ext>
            </p:extLst>
          </p:nvPr>
        </p:nvGraphicFramePr>
        <p:xfrm>
          <a:off x="2490788" y="3281363"/>
          <a:ext cx="3440112" cy="74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704"/>
                <a:gridCol w="1146704"/>
                <a:gridCol w="1146704"/>
              </a:tblGrid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</a:t>
                      </a:r>
                      <a:r>
                        <a:rPr lang="en-US" alt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16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r>
                        <a:rPr lang="en-US" altLang="en-US" sz="1800" b="0" i="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32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48</a:t>
                      </a:r>
                      <a:endParaRPr lang="en-US" sz="18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64</a:t>
                      </a:r>
                      <a:endParaRPr lang="en-US" sz="18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i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altLang="en-US" sz="18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Mathematica1"/>
                        </a:rPr>
                        <a:t> 80</a:t>
                      </a:r>
                      <a:endParaRPr lang="en-US" sz="1800" b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25" marR="91425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979571"/>
              </p:ext>
            </p:extLst>
          </p:nvPr>
        </p:nvGraphicFramePr>
        <p:xfrm>
          <a:off x="2066925" y="4330700"/>
          <a:ext cx="1481140" cy="1135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285"/>
                <a:gridCol w="370285"/>
                <a:gridCol w="370285"/>
                <a:gridCol w="370285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47607"/>
              </p:ext>
            </p:extLst>
          </p:nvPr>
        </p:nvGraphicFramePr>
        <p:xfrm>
          <a:off x="3540125" y="4330700"/>
          <a:ext cx="1482724" cy="1135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681"/>
                <a:gridCol w="370681"/>
                <a:gridCol w="370681"/>
                <a:gridCol w="370681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-19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-21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-24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-25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-28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29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635638"/>
              </p:ext>
            </p:extLst>
          </p:nvPr>
        </p:nvGraphicFramePr>
        <p:xfrm>
          <a:off x="2066925" y="5468938"/>
          <a:ext cx="1481140" cy="1135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285"/>
                <a:gridCol w="370285"/>
                <a:gridCol w="370285"/>
                <a:gridCol w="370285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-57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59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154698"/>
              </p:ext>
            </p:extLst>
          </p:nvPr>
        </p:nvGraphicFramePr>
        <p:xfrm>
          <a:off x="3548063" y="5470525"/>
          <a:ext cx="1481136" cy="1135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284"/>
                <a:gridCol w="370284"/>
                <a:gridCol w="370284"/>
                <a:gridCol w="370284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-69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-72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-73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-76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-78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-79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304798"/>
              </p:ext>
            </p:extLst>
          </p:nvPr>
        </p:nvGraphicFramePr>
        <p:xfrm>
          <a:off x="5029200" y="5470525"/>
          <a:ext cx="1482724" cy="113506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681"/>
                <a:gridCol w="370681"/>
                <a:gridCol w="370681"/>
                <a:gridCol w="370681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-89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91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-92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-94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-95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504" marR="91504" marT="45718" marB="45718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34902"/>
              </p:ext>
            </p:extLst>
          </p:nvPr>
        </p:nvGraphicFramePr>
        <p:xfrm>
          <a:off x="5022849" y="4325143"/>
          <a:ext cx="1481140" cy="114062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70285"/>
                <a:gridCol w="370285"/>
                <a:gridCol w="370285"/>
                <a:gridCol w="370285"/>
              </a:tblGrid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9323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-37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39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-40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-42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42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43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-44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  <a:tr h="283766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-46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-47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48</a:t>
                      </a:r>
                      <a:endParaRPr lang="en-US" sz="1000" b="1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06" marR="91406" marT="45718" marB="45718"/>
                </a:tc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34200" y="4419600"/>
            <a:ext cx="19653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1600" dirty="0"/>
              <a:t>Note that the table entries are 1 – 96 (in absolute value) and each row and column adds to 0.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1600" dirty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z="1600" dirty="0">
                <a:solidFill>
                  <a:srgbClr val="FF0000"/>
                </a:solidFill>
              </a:rPr>
              <a:t>Hence it is an integer H(8,12)</a:t>
            </a:r>
          </a:p>
        </p:txBody>
      </p:sp>
    </p:spTree>
    <p:extLst>
      <p:ext uri="{BB962C8B-B14F-4D97-AF65-F5344CB8AC3E}">
        <p14:creationId xmlns:p14="http://schemas.microsoft.com/office/powerpoint/2010/main" val="28200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328613" y="1760538"/>
            <a:ext cx="8586787" cy="40306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 smtClean="0">
                <a:ea typeface="ＭＳ Ｐゴシック" pitchFamily="34" charset="-128"/>
              </a:rPr>
              <a:t>The proof is similar. The  array below is a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shiftable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cs typeface="Times New Roman" panose="02020603050405020304" pitchFamily="18" charset="0"/>
              </a:rPr>
              <a:t>x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400" dirty="0" smtClean="0">
                <a:ea typeface="ＭＳ Ｐゴシック" pitchFamily="34" charset="-128"/>
              </a:rPr>
              <a:t>Heffter array.</a:t>
            </a:r>
          </a:p>
          <a:p>
            <a:pPr marL="0" indent="0">
              <a:buNone/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sz="2400" dirty="0" smtClean="0">
                <a:ea typeface="ＭＳ Ｐゴシック" pitchFamily="34" charset="-128"/>
              </a:rPr>
              <a:t>We can piece together shifts of this 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cs typeface="Times New Roman" panose="02020603050405020304" pitchFamily="18" charset="0"/>
              </a:rPr>
              <a:t>x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2400" dirty="0" smtClean="0">
                <a:ea typeface="ＭＳ Ｐゴシック" pitchFamily="34" charset="-128"/>
              </a:rPr>
              <a:t>array and 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>
                <a:cs typeface="Times New Roman" panose="02020603050405020304" pitchFamily="18" charset="0"/>
              </a:rPr>
              <a:t>x</a:t>
            </a:r>
            <a:r>
              <a:rPr lang="en-US" alt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dirty="0" smtClean="0">
                <a:ea typeface="ＭＳ Ｐゴシック" pitchFamily="34" charset="-128"/>
              </a:rPr>
              <a:t>arrays to cover these congruence classes.</a:t>
            </a:r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37588" cy="769938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Next easiest: </a:t>
            </a:r>
            <a:r>
              <a:rPr lang="en-US" altLang="en-US" i="1" dirty="0">
                <a:ea typeface="ＭＳ Ｐゴシック" pitchFamily="34" charset="-128"/>
              </a:rPr>
              <a:t>m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800" dirty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 mod 4</a:t>
            </a:r>
            <a:r>
              <a:rPr lang="en-US" altLang="en-US" dirty="0" smtClean="0">
                <a:ea typeface="ＭＳ Ｐゴシック" pitchFamily="34" charset="-128"/>
              </a:rPr>
              <a:t>,  </a:t>
            </a:r>
            <a:r>
              <a:rPr lang="en-US" altLang="en-US" i="1" dirty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800" dirty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dirty="0" smtClean="0">
                <a:ea typeface="ＭＳ Ｐゴシック" pitchFamily="34" charset="-128"/>
              </a:rPr>
              <a:t> mod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100693"/>
              </p:ext>
            </p:extLst>
          </p:nvPr>
        </p:nvGraphicFramePr>
        <p:xfrm>
          <a:off x="3049588" y="2989263"/>
          <a:ext cx="2952750" cy="14866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2125"/>
                <a:gridCol w="492125"/>
                <a:gridCol w="492125"/>
                <a:gridCol w="492125"/>
                <a:gridCol w="492125"/>
                <a:gridCol w="492125"/>
              </a:tblGrid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</a:tr>
              <a:tr h="37345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</a:tr>
              <a:tr h="3710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49" marB="4574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830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524001"/>
            <a:ext cx="8229600" cy="1447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Same as other two cases: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</a:t>
            </a:r>
            <a:r>
              <a:rPr lang="en-US" dirty="0" smtClean="0"/>
              <a:t>tart with a </a:t>
            </a:r>
            <a:r>
              <a:rPr lang="en-US" dirty="0" smtClean="0">
                <a:solidFill>
                  <a:srgbClr val="FF0000"/>
                </a:solidFill>
              </a:rPr>
              <a:t>shiftable H(6,6) in upper left corner </a:t>
            </a:r>
            <a:r>
              <a:rPr lang="en-US" dirty="0" smtClean="0"/>
              <a:t>and then add as many shiftable H(</a:t>
            </a:r>
            <a:r>
              <a:rPr lang="en-US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4,4</a:t>
            </a:r>
            <a:r>
              <a:rPr lang="en-US" dirty="0" smtClean="0"/>
              <a:t>) as necessary to get the desired size.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3113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Finally  </a:t>
            </a:r>
            <a:r>
              <a:rPr lang="en-US" altLang="en-US" i="1" dirty="0" smtClean="0">
                <a:ea typeface="ＭＳ Ｐゴシック" pitchFamily="34" charset="-128"/>
              </a:rPr>
              <a:t>m,n 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700" dirty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en-US" altLang="en-US" dirty="0" smtClean="0">
                <a:ea typeface="ＭＳ Ｐゴシック" pitchFamily="34" charset="-128"/>
              </a:rPr>
              <a:t>mod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680492"/>
              </p:ext>
            </p:extLst>
          </p:nvPr>
        </p:nvGraphicFramePr>
        <p:xfrm>
          <a:off x="1828800" y="3429000"/>
          <a:ext cx="5105399" cy="29497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81200"/>
                <a:gridCol w="1535227"/>
                <a:gridCol w="1588972"/>
              </a:tblGrid>
              <a:tr h="1029456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b="0" dirty="0" smtClean="0"/>
                        <a:t>A</a:t>
                      </a:r>
                      <a:endParaRPr lang="en-US" sz="1800" b="0" dirty="0"/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 </a:t>
                      </a:r>
                      <a:r>
                        <a:rPr lang="en-US" sz="1800" b="0" i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  <a:endParaRPr lang="en-US" sz="1800" b="0" dirty="0"/>
                    </a:p>
                  </a:txBody>
                  <a:tcPr marL="91419" marR="91419" marT="45730" marB="45730" anchor="ctr"/>
                </a:tc>
              </a:tr>
              <a:tr h="6061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6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  <a:endParaRPr lang="en-US" sz="1800" b="0" dirty="0"/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</a:tr>
              <a:tr h="6061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6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  <a:endParaRPr lang="en-US" sz="1800" b="0" dirty="0"/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</a:tr>
              <a:tr h="6061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6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  <a:endParaRPr lang="en-US" sz="1800" b="0" dirty="0"/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 </a:t>
                      </a:r>
                      <a:r>
                        <a:rPr lang="en-US" sz="1800" b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4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0" dirty="0" smtClean="0"/>
                        <a:t>shiftable</a:t>
                      </a:r>
                    </a:p>
                  </a:txBody>
                  <a:tcPr marL="91419" marR="91419" marT="45730" marB="45730" anchor="ctr"/>
                </a:tc>
              </a:tr>
            </a:tbl>
          </a:graphicData>
        </a:graphic>
      </p:graphicFrame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1219200" y="3848100"/>
            <a:ext cx="379412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1200" dirty="0" smtClean="0"/>
              <a:t>6</a:t>
            </a:r>
            <a:r>
              <a:rPr lang="en-US" altLang="en-US" sz="1800" dirty="0" smtClean="0"/>
              <a:t> </a:t>
            </a:r>
            <a:endParaRPr lang="en-US" altLang="en-US" sz="1800" dirty="0"/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 dirty="0"/>
          </a:p>
          <a:p>
            <a:pPr algn="ctr" eaLnBrk="1" hangingPunct="1">
              <a:buFont typeface="Wingdings" pitchFamily="2" charset="2"/>
              <a:buNone/>
            </a:pPr>
            <a:endParaRPr lang="en-US" altLang="en-US" sz="11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1200" dirty="0"/>
              <a:t>4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1200" dirty="0"/>
              <a:t>4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 dirty="0" smtClean="0"/>
          </a:p>
          <a:p>
            <a:pPr algn="ctr" eaLnBrk="1" hangingPunct="1">
              <a:buFont typeface="Wingdings" pitchFamily="2" charset="2"/>
              <a:buNone/>
            </a:pPr>
            <a:endParaRPr lang="en-US" altLang="en-US" sz="1200" dirty="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1200" dirty="0"/>
              <a:t>4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755775" y="3048000"/>
            <a:ext cx="5441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1800" dirty="0"/>
              <a:t>            </a:t>
            </a:r>
            <a:r>
              <a:rPr lang="en-US" altLang="en-US" sz="1800" dirty="0" smtClean="0"/>
              <a:t>    </a:t>
            </a:r>
            <a:r>
              <a:rPr lang="en-US" altLang="en-US" sz="1200" dirty="0" smtClean="0"/>
              <a:t>6                                     </a:t>
            </a:r>
            <a:r>
              <a:rPr lang="en-US" altLang="en-US" sz="1200" dirty="0"/>
              <a:t>4                   </a:t>
            </a:r>
            <a:r>
              <a:rPr lang="en-US" altLang="en-US" sz="1200" dirty="0" smtClean="0"/>
              <a:t>              </a:t>
            </a:r>
            <a:r>
              <a:rPr lang="en-US" altLang="en-US" sz="1200" dirty="0"/>
              <a:t>4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3124200"/>
            <a:ext cx="1366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B0F0"/>
                </a:solidFill>
                <a:ea typeface="ＭＳ Ｐゴシック" pitchFamily="34" charset="-128"/>
              </a:rPr>
              <a:t>An H(</a:t>
            </a:r>
            <a:r>
              <a:rPr lang="en-US" altLang="en-US" b="1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18,14</a:t>
            </a:r>
            <a:r>
              <a:rPr lang="en-US" altLang="en-US" dirty="0">
                <a:solidFill>
                  <a:srgbClr val="00B0F0"/>
                </a:solidFill>
                <a:ea typeface="ＭＳ Ｐゴシック" pitchFamily="34" charset="-128"/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68" y="3429000"/>
            <a:ext cx="1866900" cy="110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14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So we have constructed a tight integer Heffter array H(</a:t>
            </a:r>
            <a:r>
              <a:rPr lang="en-US" altLang="en-US" i="1" dirty="0" smtClean="0">
                <a:solidFill>
                  <a:srgbClr val="FF0000"/>
                </a:solidFill>
                <a:ea typeface="ＭＳ Ｐゴシック" pitchFamily="34" charset="-128"/>
              </a:rPr>
              <a:t>m,n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) for all even values of  </a:t>
            </a:r>
            <a:r>
              <a:rPr lang="en-US" altLang="en-US" i="1" dirty="0" smtClean="0">
                <a:solidFill>
                  <a:srgbClr val="FF0000"/>
                </a:solidFill>
                <a:ea typeface="ＭＳ Ｐゴシック" pitchFamily="34" charset="-128"/>
              </a:rPr>
              <a:t>m,n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 ≥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4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Next we tackle ones with odd side.</a:t>
            </a:r>
          </a:p>
        </p:txBody>
      </p:sp>
    </p:spTree>
    <p:extLst>
      <p:ext uri="{BB962C8B-B14F-4D97-AF65-F5344CB8AC3E}">
        <p14:creationId xmlns:p14="http://schemas.microsoft.com/office/powerpoint/2010/main" val="5606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328613" y="1941513"/>
            <a:ext cx="8208962" cy="4060825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Possible over the integers if </a:t>
            </a: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sz="2400" dirty="0"/>
              <a:t>≡</a:t>
            </a:r>
            <a:r>
              <a:rPr lang="en-US" sz="2400" dirty="0" smtClean="0"/>
              <a:t>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0,1</a:t>
            </a:r>
            <a:r>
              <a:rPr lang="en-US" dirty="0" smtClean="0"/>
              <a:t> mod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dirty="0" smtClean="0"/>
              <a:t>.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F0"/>
                </a:solidFill>
              </a:rPr>
              <a:t>Over the </a:t>
            </a:r>
            <a:r>
              <a:rPr lang="en-US" dirty="0" smtClean="0">
                <a:solidFill>
                  <a:srgbClr val="FF0000"/>
                </a:solidFill>
              </a:rPr>
              <a:t>integers modulo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rgbClr val="99CCFF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otherwise</a:t>
            </a:r>
            <a:r>
              <a:rPr lang="en-US" dirty="0" smtClean="0">
                <a:solidFill>
                  <a:srgbClr val="99CCFF"/>
                </a:solidFill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6n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  <a:r>
              <a:rPr lang="en-US" dirty="0" smtClean="0"/>
              <a:t> sure looks familiar (think STS) – this is where the term </a:t>
            </a:r>
            <a:r>
              <a:rPr lang="en-US" dirty="0" smtClean="0">
                <a:solidFill>
                  <a:srgbClr val="00B050"/>
                </a:solidFill>
              </a:rPr>
              <a:t>Heffter arrays </a:t>
            </a:r>
            <a:r>
              <a:rPr lang="en-US" dirty="0" smtClean="0"/>
              <a:t>came from.  It relates to </a:t>
            </a:r>
            <a:r>
              <a:rPr lang="en-US" dirty="0" err="1" smtClean="0">
                <a:solidFill>
                  <a:srgbClr val="00B050"/>
                </a:solidFill>
              </a:rPr>
              <a:t>Heffter’s</a:t>
            </a:r>
            <a:r>
              <a:rPr lang="en-US" dirty="0" smtClean="0">
                <a:solidFill>
                  <a:srgbClr val="00B050"/>
                </a:solidFill>
              </a:rPr>
              <a:t> first difference problem </a:t>
            </a:r>
            <a:r>
              <a:rPr lang="en-US" dirty="0" smtClean="0"/>
              <a:t>from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1897</a:t>
            </a:r>
            <a:r>
              <a:rPr lang="en-US" dirty="0" smtClean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buFont typeface="Wingdings" charset="0"/>
              <a:buChar char="n"/>
              <a:defRPr/>
            </a:pPr>
            <a:endParaRPr lang="en-US" dirty="0"/>
          </a:p>
          <a:p>
            <a:pPr>
              <a:buFont typeface="Wingdings" charset="0"/>
              <a:buChar char="n"/>
              <a:defRPr/>
            </a:pPr>
            <a:endParaRPr lang="en-US" dirty="0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080375" cy="783535"/>
          </a:xfrm>
        </p:spPr>
        <p:txBody>
          <a:bodyPr/>
          <a:lstStyle/>
          <a:p>
            <a:pPr algn="ctr"/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 </a:t>
            </a:r>
            <a:r>
              <a:rPr lang="en-US" dirty="0">
                <a:solidFill>
                  <a:schemeClr val="dk1"/>
                </a:solidFill>
              </a:rPr>
              <a:t>x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i="1" dirty="0">
                <a:latin typeface="+mn-lt"/>
                <a:ea typeface="Cambria Math" panose="02040503050406030204" pitchFamily="18" charset="0"/>
              </a:rPr>
              <a:t>n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en-US" dirty="0" smtClean="0">
                <a:ea typeface="ＭＳ Ｐゴシック" pitchFamily="34" charset="-128"/>
              </a:rPr>
              <a:t>Heffter arrays</a:t>
            </a:r>
          </a:p>
        </p:txBody>
      </p:sp>
    </p:spTree>
    <p:extLst>
      <p:ext uri="{BB962C8B-B14F-4D97-AF65-F5344CB8AC3E}">
        <p14:creationId xmlns:p14="http://schemas.microsoft.com/office/powerpoint/2010/main" val="39540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208962" cy="4441825"/>
          </a:xfrm>
        </p:spPr>
        <p:txBody>
          <a:bodyPr>
            <a:normAutofit fontScale="92500" lnSpcReduction="10000"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50"/>
                </a:solidFill>
              </a:rPr>
              <a:t>Can the  set {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1,2,…3</a:t>
            </a:r>
            <a:r>
              <a:rPr lang="en-US" i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} be partitioned into </a:t>
            </a:r>
            <a:r>
              <a:rPr lang="en-US" i="1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triples {</a:t>
            </a:r>
            <a:r>
              <a:rPr lang="en-US" i="1" dirty="0" err="1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a,b,c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} such that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>
              <a:solidFill>
                <a:srgbClr val="00B05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i="1" dirty="0" smtClean="0">
                <a:solidFill>
                  <a:srgbClr val="92D050"/>
                </a:solidFill>
              </a:rPr>
              <a:t>	</a:t>
            </a:r>
            <a:r>
              <a:rPr lang="en-US" i="1" dirty="0" smtClean="0">
                <a:solidFill>
                  <a:srgbClr val="FF0000"/>
                </a:solidFill>
              </a:rPr>
              <a:t>a </a:t>
            </a:r>
            <a:r>
              <a:rPr lang="en-US" dirty="0" smtClean="0">
                <a:solidFill>
                  <a:srgbClr val="FF0000"/>
                </a:solidFill>
              </a:rPr>
              <a:t>+ b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i="1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00B050"/>
                </a:solidFill>
              </a:rPr>
              <a:t>or</a:t>
            </a:r>
            <a:r>
              <a:rPr lang="en-US" dirty="0" smtClean="0">
                <a:solidFill>
                  <a:srgbClr val="92D05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a + b +c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≡</a:t>
            </a:r>
            <a:r>
              <a:rPr lang="en-US" dirty="0" smtClean="0">
                <a:solidFill>
                  <a:srgbClr val="FF0000"/>
                </a:solidFill>
                <a:sym typeface="Mathematica1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0</a:t>
            </a:r>
            <a:r>
              <a:rPr lang="en-US" dirty="0" smtClean="0">
                <a:solidFill>
                  <a:srgbClr val="FF0000"/>
                </a:solidFill>
                <a:sym typeface="Mathematica1"/>
              </a:rPr>
              <a:t> </a:t>
            </a:r>
            <a:r>
              <a:rPr lang="en-US" dirty="0" smtClean="0">
                <a:solidFill>
                  <a:srgbClr val="00B050"/>
                </a:solidFill>
                <a:sym typeface="Mathematica1"/>
              </a:rPr>
              <a:t>(mod 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6</a:t>
            </a:r>
            <a:r>
              <a:rPr lang="en-US" i="1" dirty="0" smtClean="0">
                <a:solidFill>
                  <a:srgbClr val="00B050"/>
                </a:solidFill>
                <a:sym typeface="Mathematica1"/>
              </a:rPr>
              <a:t>n</a:t>
            </a:r>
            <a:r>
              <a:rPr lang="en-US" dirty="0" smtClean="0">
                <a:solidFill>
                  <a:srgbClr val="00B050"/>
                </a:solidFill>
                <a:sym typeface="Mathematica1"/>
              </a:rPr>
              <a:t>+</a:t>
            </a:r>
            <a:r>
              <a:rPr 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1</a:t>
            </a:r>
            <a:r>
              <a:rPr lang="en-US" dirty="0" smtClean="0">
                <a:solidFill>
                  <a:srgbClr val="00B050"/>
                </a:solidFill>
                <a:sym typeface="Mathematica1"/>
              </a:rPr>
              <a:t>) ?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ym typeface="Mathematica1"/>
            </a:endParaRPr>
          </a:p>
          <a:p>
            <a:pPr marL="0" indent="0">
              <a:buNone/>
              <a:defRPr/>
            </a:pPr>
            <a:r>
              <a:rPr lang="en-US" dirty="0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The answer is yes for all n ≥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 1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.   Proved by </a:t>
            </a:r>
            <a:r>
              <a:rPr lang="en-US" dirty="0" err="1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Peltesohn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 (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1939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).  Closely related to </a:t>
            </a:r>
            <a:r>
              <a:rPr lang="en-US" dirty="0" err="1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Skolem</a:t>
            </a:r>
            <a:r>
              <a:rPr lang="en-US" dirty="0" smtClean="0">
                <a:solidFill>
                  <a:schemeClr val="tx1">
                    <a:lumMod val="90000"/>
                  </a:schemeClr>
                </a:solidFill>
                <a:sym typeface="Mathematica1"/>
              </a:rPr>
              <a:t> sequences.</a:t>
            </a:r>
            <a:r>
              <a:rPr lang="en-US" altLang="en-US" dirty="0">
                <a:ea typeface="ＭＳ Ｐゴシック" pitchFamily="34" charset="-128"/>
              </a:rPr>
              <a:t> </a:t>
            </a: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dirty="0" smtClean="0">
                <a:ea typeface="ＭＳ Ｐゴシック" pitchFamily="34" charset="-128"/>
              </a:rPr>
              <a:t>A </a:t>
            </a:r>
            <a:r>
              <a:rPr lang="en-US" altLang="en-US" dirty="0">
                <a:ea typeface="ＭＳ Ｐゴシック" pitchFamily="34" charset="-128"/>
              </a:rPr>
              <a:t>solution to </a:t>
            </a:r>
            <a:r>
              <a:rPr lang="en-US" altLang="en-US" dirty="0" err="1">
                <a:ea typeface="ＭＳ Ｐゴシック" pitchFamily="34" charset="-128"/>
              </a:rPr>
              <a:t>Heffter’s</a:t>
            </a:r>
            <a:r>
              <a:rPr lang="en-US" altLang="en-US" dirty="0">
                <a:ea typeface="ＭＳ Ｐゴシック" pitchFamily="34" charset="-128"/>
              </a:rPr>
              <a:t> first difference problem can be used to form a cyclic Steiner triple system (STS) of order </a:t>
            </a:r>
            <a:r>
              <a:rPr lang="en-US" altLang="en-US" dirty="0" smtClean="0">
                <a:ea typeface="ＭＳ Ｐゴシック" pitchFamily="34" charset="-128"/>
              </a:rPr>
              <a:t>6n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  <a:r>
              <a:rPr lang="en-US" altLang="en-US" dirty="0">
                <a:ea typeface="ＭＳ Ｐゴシック" pitchFamily="34" charset="-128"/>
              </a:rPr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>
              <a:solidFill>
                <a:schemeClr val="tx1">
                  <a:lumMod val="90000"/>
                </a:schemeClr>
              </a:solidFill>
            </a:endParaRP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83535"/>
          </a:xfrm>
        </p:spPr>
        <p:txBody>
          <a:bodyPr/>
          <a:lstStyle/>
          <a:p>
            <a:pPr algn="ctr"/>
            <a:r>
              <a:rPr lang="en-US" altLang="en-US" dirty="0" err="1" smtClean="0">
                <a:ea typeface="ＭＳ Ｐゴシック" pitchFamily="34" charset="-128"/>
              </a:rPr>
              <a:t>Heffter’s</a:t>
            </a:r>
            <a:r>
              <a:rPr lang="en-US" altLang="en-US" dirty="0" smtClean="0">
                <a:ea typeface="ＭＳ Ｐゴシック" pitchFamily="34" charset="-128"/>
              </a:rPr>
              <a:t> first difference problem</a:t>
            </a:r>
          </a:p>
        </p:txBody>
      </p:sp>
    </p:spTree>
    <p:extLst>
      <p:ext uri="{BB962C8B-B14F-4D97-AF65-F5344CB8AC3E}">
        <p14:creationId xmlns:p14="http://schemas.microsoft.com/office/powerpoint/2010/main" val="403088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3116"/>
            <a:ext cx="8677274" cy="653008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So a </a:t>
            </a:r>
            <a:r>
              <a:rPr lang="en-US" sz="2400" dirty="0" err="1" smtClean="0">
                <a:solidFill>
                  <a:schemeClr val="tx1"/>
                </a:solidFill>
              </a:rPr>
              <a:t>Heffer</a:t>
            </a:r>
            <a:r>
              <a:rPr lang="en-US" sz="2400" dirty="0" smtClean="0">
                <a:solidFill>
                  <a:schemeClr val="tx1"/>
                </a:solidFill>
              </a:rPr>
              <a:t> array H(</a:t>
            </a:r>
            <a:r>
              <a:rPr lang="en-US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,</a:t>
            </a:r>
            <a:r>
              <a:rPr lang="en-US" sz="2400" i="1" dirty="0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) is an arrangement of the triples solving </a:t>
            </a:r>
            <a:r>
              <a:rPr lang="en-US" sz="2400" dirty="0" err="1" smtClean="0">
                <a:solidFill>
                  <a:schemeClr val="tx1"/>
                </a:solidFill>
              </a:rPr>
              <a:t>Heffters</a:t>
            </a:r>
            <a:r>
              <a:rPr lang="en-US" sz="2400" dirty="0" smtClean="0">
                <a:solidFill>
                  <a:schemeClr val="tx1"/>
                </a:solidFill>
              </a:rPr>
              <a:t> first difference problem (on the set {</a:t>
            </a:r>
            <a:r>
              <a:rPr lang="en-US" sz="2400" dirty="0"/>
              <a:t>±</a:t>
            </a:r>
            <a:r>
              <a:rPr lang="en-US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1,</a:t>
            </a:r>
            <a:r>
              <a:rPr lang="en-US" sz="24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 </a:t>
            </a:r>
            <a:r>
              <a:rPr lang="en-US" sz="2400" dirty="0"/>
              <a:t>±</a:t>
            </a:r>
            <a:r>
              <a:rPr lang="en-US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2,… </a:t>
            </a:r>
            <a:r>
              <a:rPr lang="en-US" sz="2400" dirty="0"/>
              <a:t>±</a:t>
            </a:r>
            <a:r>
              <a:rPr lang="en-US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i="1" dirty="0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}) into a   </a:t>
            </a:r>
            <a:r>
              <a:rPr lang="en-US" sz="24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/>
              <a:t>x </a:t>
            </a:r>
            <a:r>
              <a:rPr lang="en-US" sz="2400" i="1" dirty="0" smtClean="0">
                <a:solidFill>
                  <a:schemeClr val="tx1"/>
                </a:solidFill>
              </a:rPr>
              <a:t>n</a:t>
            </a:r>
            <a:r>
              <a:rPr lang="en-US" sz="2400" dirty="0" smtClean="0">
                <a:solidFill>
                  <a:schemeClr val="tx1"/>
                </a:solidFill>
              </a:rPr>
              <a:t> array such that the triples are in the columns and </a:t>
            </a:r>
            <a:r>
              <a:rPr lang="en-US" sz="2400" dirty="0" smtClean="0">
                <a:solidFill>
                  <a:srgbClr val="0070C0"/>
                </a:solidFill>
              </a:rPr>
              <a:t>each row sum is </a:t>
            </a:r>
            <a:r>
              <a:rPr lang="en-US" sz="24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sz="2400" dirty="0" smtClean="0">
                <a:solidFill>
                  <a:srgbClr val="0070C0"/>
                </a:solidFill>
              </a:rPr>
              <a:t> (mod 6</a:t>
            </a:r>
            <a:r>
              <a:rPr lang="en-US" sz="2400" i="1" dirty="0" smtClean="0">
                <a:solidFill>
                  <a:srgbClr val="0070C0"/>
                </a:solidFill>
              </a:rPr>
              <a:t>t</a:t>
            </a:r>
            <a:r>
              <a:rPr lang="en-US" sz="2400" dirty="0" smtClean="0">
                <a:solidFill>
                  <a:srgbClr val="0070C0"/>
                </a:solidFill>
              </a:rPr>
              <a:t>+</a:t>
            </a:r>
            <a:r>
              <a:rPr lang="en-US" sz="2400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2400" dirty="0" smtClean="0">
                <a:solidFill>
                  <a:srgbClr val="0070C0"/>
                </a:solidFill>
              </a:rPr>
              <a:t>).</a:t>
            </a:r>
          </a:p>
          <a:p>
            <a:pPr marL="0" indent="0">
              <a:buNone/>
              <a:defRPr/>
            </a:pPr>
            <a:endParaRPr lang="en-US" sz="2600" dirty="0" smtClean="0">
              <a:solidFill>
                <a:srgbClr val="0070C0"/>
              </a:solidFill>
            </a:endParaRPr>
          </a:p>
          <a:p>
            <a:pPr marL="0" indent="0">
              <a:buNone/>
              <a:defRPr/>
            </a:pPr>
            <a:r>
              <a:rPr lang="en-US" sz="4800" dirty="0">
                <a:solidFill>
                  <a:srgbClr val="FF0000"/>
                </a:solidFill>
              </a:rPr>
              <a:t>Wow!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 smtClean="0"/>
              <a:t>Below is an integer H(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3,9</a:t>
            </a:r>
            <a:r>
              <a:rPr lang="en-US" dirty="0" smtClean="0"/>
              <a:t>) </a:t>
            </a: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B050"/>
                </a:solidFill>
              </a:rPr>
              <a:t>  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B050"/>
                </a:solidFill>
              </a:rPr>
              <a:t> </a:t>
            </a:r>
            <a:r>
              <a:rPr lang="en-US" sz="2000" dirty="0" smtClean="0">
                <a:solidFill>
                  <a:srgbClr val="00B050"/>
                </a:solidFill>
              </a:rPr>
              <a:t>   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</a:rPr>
              <a:t>Note that a column containing </a:t>
            </a:r>
            <a:r>
              <a:rPr lang="en-US" sz="2200" dirty="0" err="1" smtClean="0">
                <a:solidFill>
                  <a:srgbClr val="FF0000"/>
                </a:solidFill>
              </a:rPr>
              <a:t>a,b</a:t>
            </a:r>
            <a:r>
              <a:rPr lang="en-US" sz="2200" dirty="0" smtClean="0">
                <a:solidFill>
                  <a:srgbClr val="FF0000"/>
                </a:solidFill>
              </a:rPr>
              <a:t> and c has a + b = -c or a + b = c </a:t>
            </a:r>
          </a:p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</a:rPr>
              <a:t>So they can be used to construct a cyclic STS(</a:t>
            </a:r>
            <a:r>
              <a:rPr lang="en-US" sz="2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55</a:t>
            </a:r>
            <a:r>
              <a:rPr lang="en-US" sz="2200" dirty="0" smtClean="0">
                <a:solidFill>
                  <a:srgbClr val="FF0000"/>
                </a:solidFill>
              </a:rPr>
              <a:t>) .</a:t>
            </a:r>
          </a:p>
          <a:p>
            <a:pPr>
              <a:defRPr/>
            </a:pPr>
            <a:r>
              <a:rPr lang="en-US" sz="2200" dirty="0" smtClean="0">
                <a:solidFill>
                  <a:srgbClr val="FF0000"/>
                </a:solidFill>
              </a:rPr>
              <a:t>The rows add to </a:t>
            </a:r>
            <a:r>
              <a:rPr lang="en-US" sz="22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 so they can be developed modulo 55 to construct a cyclic 9-cycle system on 55 points</a:t>
            </a:r>
            <a:r>
              <a:rPr lang="en-US" sz="2200" dirty="0" smtClean="0">
                <a:solidFill>
                  <a:srgbClr val="FF0000"/>
                </a:solidFill>
              </a:rPr>
              <a:t>.</a:t>
            </a:r>
            <a:endParaRPr lang="en-US" sz="2200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387049"/>
              </p:ext>
            </p:extLst>
          </p:nvPr>
        </p:nvGraphicFramePr>
        <p:xfrm>
          <a:off x="1600200" y="3352800"/>
          <a:ext cx="4935537" cy="1112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  <a:gridCol w="548393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-27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800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-26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-23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-17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-21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-4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-25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-11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8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733" marB="4573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61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28613" y="1828800"/>
            <a:ext cx="8358187" cy="4249736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Use solutions to </a:t>
            </a:r>
            <a:r>
              <a:rPr lang="en-US" altLang="en-US" dirty="0" err="1" smtClean="0">
                <a:solidFill>
                  <a:srgbClr val="FF0000"/>
                </a:solidFill>
                <a:ea typeface="ＭＳ Ｐゴシック" pitchFamily="34" charset="-128"/>
              </a:rPr>
              <a:t>Heffter’s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 difference problem (coming from </a:t>
            </a:r>
            <a:r>
              <a:rPr lang="en-US" altLang="en-US" dirty="0" err="1" smtClean="0">
                <a:solidFill>
                  <a:srgbClr val="FF0000"/>
                </a:solidFill>
                <a:ea typeface="ＭＳ Ｐゴシック" pitchFamily="34" charset="-128"/>
              </a:rPr>
              <a:t>Skolem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 sequences) and  do a computer search (using exact covering) to sort out an appropriate row pattern.</a:t>
            </a:r>
          </a:p>
          <a:p>
            <a:pPr marL="0" indent="0">
              <a:buNone/>
            </a:pPr>
            <a:endParaRPr lang="en-US" altLang="en-US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70C0"/>
                </a:solidFill>
                <a:ea typeface="ＭＳ Ｐゴシック" pitchFamily="34" charset="-128"/>
              </a:rPr>
              <a:t>Based on the different congruence classes modulo 8, </a:t>
            </a:r>
            <a:r>
              <a:rPr lang="en-US" altLang="en-US" u="sng" dirty="0" smtClean="0">
                <a:solidFill>
                  <a:srgbClr val="FF0000"/>
                </a:solidFill>
                <a:ea typeface="ＭＳ Ｐゴシック" pitchFamily="34" charset="-128"/>
              </a:rPr>
              <a:t>general solutions </a:t>
            </a:r>
            <a:r>
              <a:rPr lang="en-US" altLang="en-US" dirty="0" smtClean="0">
                <a:solidFill>
                  <a:srgbClr val="0070C0"/>
                </a:solidFill>
                <a:ea typeface="ＭＳ Ｐゴシック" pitchFamily="34" charset="-128"/>
              </a:rPr>
              <a:t>are found.</a:t>
            </a:r>
          </a:p>
          <a:p>
            <a:pPr marL="0" indent="0">
              <a:buNone/>
            </a:pPr>
            <a:endParaRPr lang="en-US" altLang="en-US" dirty="0" smtClean="0">
              <a:solidFill>
                <a:srgbClr val="00B0F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dirty="0">
              <a:solidFill>
                <a:srgbClr val="CC0066"/>
              </a:solidFill>
              <a:ea typeface="ＭＳ Ｐゴシック" pitchFamily="34" charset="-128"/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Construction method</a:t>
            </a:r>
          </a:p>
        </p:txBody>
      </p:sp>
    </p:spTree>
    <p:extLst>
      <p:ext uri="{BB962C8B-B14F-4D97-AF65-F5344CB8AC3E}">
        <p14:creationId xmlns:p14="http://schemas.microsoft.com/office/powerpoint/2010/main" val="33378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17500" y="1600200"/>
            <a:ext cx="8208962" cy="4916487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en-US" sz="1600" dirty="0" smtClean="0">
                <a:ea typeface="ＭＳ Ｐゴシック" pitchFamily="34" charset="-128"/>
              </a:rPr>
              <a:t>(* The case t = 8m + </a:t>
            </a:r>
            <a:r>
              <a:rPr lang="en-US" altLang="en-US" sz="1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5</a:t>
            </a:r>
            <a:r>
              <a:rPr lang="en-US" altLang="en-US" sz="1600" dirty="0" smtClean="0">
                <a:ea typeface="ＭＳ Ｐゴシック" pitchFamily="34" charset="-128"/>
              </a:rPr>
              <a:t>, any nonnegative m *)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/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heffter</a:t>
            </a:r>
            <a:r>
              <a:rPr lang="en-US" altLang="en-US" sz="16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5</a:t>
            </a:r>
            <a:r>
              <a:rPr lang="en-US" altLang="en-US" sz="1600" dirty="0" smtClean="0">
                <a:ea typeface="ＭＳ Ｐゴシック" pitchFamily="34" charset="-128"/>
              </a:rPr>
              <a:t>[m_] := Module[{partial} (* the local variables *),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(* start with the sporadic blocks *)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partial :=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	 {{8*m + 6, -16*m - 9, 8*m + 3},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	  {10*m + 7, 8*m + 5, -18*m - 12},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	 {-16*m - 10, 4*m + 2, 12*m + 8},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	 {-4*m - 4, -18*m - 11, 22*m + 15},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	 {4*m + 1, 18*m + 13, -22*m - 14}};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(* and add in the 4 infinite classes *)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Do[partial = Join[partial,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  	{{-(8*m - 2*r + 1)*(-1)^r , (16*m - r + 8)*(-1)^r, -(8*m + r + 7)*(-1)^r}},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  	{{-(14*m - r + 8)*(-1)^r, 2*(2*m - r)*(-1)^r , (10*m + r + 8)*(-1)^r}},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  	{{(16*m + r + 11)*(-1)^r, 2*(4*m - r + 2)*(-1)^r, -(24*m - r + 15)*(-1)^r}},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  	{{(4*m - 2*r - 1)*(-1)^r , (18*m + r + 14)*(-1)^r, -(22*m - r + 13)*(-1)^r}}]     	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 	, {</a:t>
            </a:r>
            <a:r>
              <a:rPr lang="en-US" altLang="en-US" sz="1600" dirty="0" smtClean="0">
                <a:solidFill>
                  <a:srgbClr val="FF0000"/>
                </a:solidFill>
                <a:ea typeface="ＭＳ Ｐゴシック" pitchFamily="34" charset="-128"/>
              </a:rPr>
              <a:t>r, 0, 2 m - 1</a:t>
            </a:r>
            <a:r>
              <a:rPr lang="en-US" altLang="en-US" sz="1600" dirty="0" smtClean="0">
                <a:ea typeface="ＭＳ Ｐゴシック" pitchFamily="34" charset="-128"/>
              </a:rPr>
              <a:t>}];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  partial ] (* end \</a:t>
            </a:r>
            <a:br>
              <a:rPr lang="en-US" altLang="en-US" sz="1600" dirty="0" smtClean="0">
                <a:ea typeface="ＭＳ Ｐゴシック" pitchFamily="34" charset="-128"/>
              </a:rPr>
            </a:br>
            <a:r>
              <a:rPr lang="en-US" altLang="en-US" sz="1600" dirty="0" smtClean="0">
                <a:ea typeface="ＭＳ Ｐゴシック" pitchFamily="34" charset="-128"/>
              </a:rPr>
              <a:t>module *)</a:t>
            </a:r>
          </a:p>
        </p:txBody>
      </p:sp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317500" y="220663"/>
            <a:ext cx="8637588" cy="769937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Sample code for finding H(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</a:t>
            </a:r>
            <a:r>
              <a:rPr lang="en-US" altLang="en-US" dirty="0" smtClean="0">
                <a:ea typeface="ＭＳ Ｐゴシック" pitchFamily="34" charset="-128"/>
              </a:rPr>
              <a:t>,</a:t>
            </a:r>
            <a:r>
              <a:rPr lang="en-US" altLang="en-US" i="1" dirty="0" smtClean="0">
                <a:ea typeface="ＭＳ Ｐゴシック" pitchFamily="34" charset="-128"/>
              </a:rPr>
              <a:t>t)</a:t>
            </a:r>
            <a:r>
              <a:rPr lang="en-US" altLang="en-US" dirty="0" smtClean="0">
                <a:ea typeface="ＭＳ Ｐゴシック" pitchFamily="34" charset="-128"/>
              </a:rPr>
              <a:t>,  </a:t>
            </a:r>
            <a:r>
              <a:rPr lang="en-US" altLang="en-US" i="1" dirty="0" smtClean="0">
                <a:ea typeface="ＭＳ Ｐゴシック" pitchFamily="34" charset="-128"/>
              </a:rPr>
              <a:t>t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400" dirty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5</a:t>
            </a:r>
            <a:r>
              <a:rPr lang="en-US" altLang="en-US" dirty="0" smtClean="0">
                <a:ea typeface="ＭＳ Ｐゴシック" pitchFamily="34" charset="-128"/>
              </a:rPr>
              <a:t> mod 8</a:t>
            </a:r>
          </a:p>
        </p:txBody>
      </p:sp>
    </p:spTree>
    <p:extLst>
      <p:ext uri="{BB962C8B-B14F-4D97-AF65-F5344CB8AC3E}">
        <p14:creationId xmlns:p14="http://schemas.microsoft.com/office/powerpoint/2010/main" val="328813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 b="7021"/>
          <a:stretch/>
        </p:blipFill>
        <p:spPr>
          <a:xfrm>
            <a:off x="1905000" y="910508"/>
            <a:ext cx="4953000" cy="599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835" y="1881878"/>
            <a:ext cx="8502014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en-US" sz="4800" dirty="0">
              <a:noFill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935935"/>
          </a:xfrm>
        </p:spPr>
        <p:txBody>
          <a:bodyPr/>
          <a:lstStyle/>
          <a:p>
            <a:pPr algn="ctr"/>
            <a:r>
              <a:rPr lang="en-US" dirty="0" smtClean="0"/>
              <a:t>Just showing off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09990"/>
            <a:ext cx="8229599" cy="28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5960" y="3152804"/>
            <a:ext cx="489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This </a:t>
            </a:r>
            <a:r>
              <a:rPr lang="en-US" sz="2400" dirty="0"/>
              <a:t>i</a:t>
            </a:r>
            <a:r>
              <a:rPr lang="en-US" sz="2400" dirty="0" smtClean="0"/>
              <a:t>s an H(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3,50</a:t>
            </a:r>
            <a:r>
              <a:rPr lang="en-US" sz="2400" dirty="0" smtClean="0"/>
              <a:t>)  -- check it </a:t>
            </a:r>
            <a:r>
              <a:rPr lang="en-US" sz="2400" dirty="0" smtClean="0">
                <a:sym typeface="Wingdings" panose="05000000000000000000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118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8705849" cy="3429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So we have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>
                <a:solidFill>
                  <a:srgbClr val="FF0000"/>
                </a:solidFill>
              </a:rPr>
              <a:t>Theorem: </a:t>
            </a:r>
            <a:r>
              <a:rPr lang="en-US" dirty="0"/>
              <a:t>Heffter </a:t>
            </a:r>
            <a:r>
              <a:rPr lang="en-US" dirty="0" smtClean="0"/>
              <a:t>arrays </a:t>
            </a:r>
            <a:r>
              <a:rPr lang="en-US" dirty="0"/>
              <a:t>H(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/>
              <a:t>,</a:t>
            </a:r>
            <a:r>
              <a:rPr lang="en-US" i="1" dirty="0"/>
              <a:t>n</a:t>
            </a:r>
            <a:r>
              <a:rPr lang="en-US" dirty="0"/>
              <a:t>) exist </a:t>
            </a:r>
            <a:r>
              <a:rPr lang="en-US" dirty="0">
                <a:solidFill>
                  <a:srgbClr val="FF0000"/>
                </a:solidFill>
              </a:rPr>
              <a:t>for all </a:t>
            </a:r>
            <a:r>
              <a:rPr lang="en-US" i="1" dirty="0"/>
              <a:t>n</a:t>
            </a:r>
            <a:r>
              <a:rPr lang="en-US" dirty="0"/>
              <a:t> ≥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/>
              <a:t>.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69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08962" cy="1981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ea typeface="ＭＳ Ｐゴシック" pitchFamily="34" charset="-128"/>
              </a:rPr>
              <a:t>Similar method as before. Place  an integer H(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dirty="0" smtClean="0">
                <a:ea typeface="ＭＳ Ｐゴシック" pitchFamily="34" charset="-128"/>
              </a:rPr>
              <a:t>,</a:t>
            </a:r>
            <a:r>
              <a:rPr lang="en-US" altLang="en-US" i="1" dirty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) on top and fill in with shiftable H(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4,4</a:t>
            </a:r>
            <a:r>
              <a:rPr lang="en-US" altLang="en-US" dirty="0" smtClean="0">
                <a:ea typeface="ＭＳ Ｐゴシック" pitchFamily="34" charset="-128"/>
              </a:rPr>
              <a:t>).  </a:t>
            </a: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dirty="0">
              <a:solidFill>
                <a:srgbClr val="00B0F0"/>
              </a:solidFill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Example: </a:t>
            </a:r>
            <a:r>
              <a:rPr lang="en-US" altLang="en-US" dirty="0" smtClean="0">
                <a:ea typeface="ＭＳ Ｐゴシック" pitchFamily="34" charset="-128"/>
              </a:rPr>
              <a:t>An H(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11,12</a:t>
            </a:r>
            <a:r>
              <a:rPr lang="en-US" altLang="en-US" dirty="0" smtClean="0">
                <a:ea typeface="ＭＳ Ｐゴシック" pitchFamily="34" charset="-128"/>
              </a:rPr>
              <a:t>)</a:t>
            </a:r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7150" y="381000"/>
            <a:ext cx="9067800" cy="64611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 smtClean="0">
                <a:ea typeface="ＭＳ Ｐゴシック" pitchFamily="34" charset="-128"/>
              </a:rPr>
              <a:t>Can get </a:t>
            </a:r>
            <a:r>
              <a:rPr lang="en-US" altLang="en-US" sz="3600" dirty="0" smtClean="0">
                <a:solidFill>
                  <a:srgbClr val="FF0000"/>
                </a:solidFill>
                <a:ea typeface="ＭＳ Ｐゴシック" pitchFamily="34" charset="-128"/>
              </a:rPr>
              <a:t>all</a:t>
            </a:r>
            <a:r>
              <a:rPr lang="en-US" altLang="en-US" sz="3600" dirty="0" smtClean="0">
                <a:ea typeface="ＭＳ Ｐゴシック" pitchFamily="34" charset="-128"/>
              </a:rPr>
              <a:t> H(</a:t>
            </a:r>
            <a:r>
              <a:rPr lang="en-US" altLang="en-US" i="1" dirty="0" err="1" smtClean="0">
                <a:ea typeface="ＭＳ Ｐゴシック" pitchFamily="34" charset="-128"/>
              </a:rPr>
              <a:t>m</a:t>
            </a:r>
            <a:r>
              <a:rPr lang="en-US" altLang="en-US" sz="3600" dirty="0" err="1" smtClean="0">
                <a:ea typeface="ＭＳ Ｐゴシック" pitchFamily="34" charset="-128"/>
              </a:rPr>
              <a:t>,</a:t>
            </a:r>
            <a:r>
              <a:rPr lang="en-US" altLang="en-US" i="1" dirty="0" err="1">
                <a:ea typeface="ＭＳ Ｐゴシック" pitchFamily="34" charset="-128"/>
              </a:rPr>
              <a:t>n</a:t>
            </a:r>
            <a:r>
              <a:rPr lang="en-US" altLang="en-US" sz="3600" dirty="0" smtClean="0">
                <a:ea typeface="ＭＳ Ｐゴシック" pitchFamily="34" charset="-128"/>
              </a:rPr>
              <a:t>) with </a:t>
            </a:r>
            <a:r>
              <a:rPr lang="en-US" altLang="en-US" sz="3600" i="1" dirty="0" smtClean="0">
                <a:ea typeface="ＭＳ Ｐゴシック" pitchFamily="34" charset="-128"/>
              </a:rPr>
              <a:t>m </a:t>
            </a:r>
            <a:r>
              <a:rPr lang="en-US" sz="2800" dirty="0"/>
              <a:t>≡</a:t>
            </a:r>
            <a:r>
              <a:rPr lang="en-US" altLang="en-US" sz="2800" dirty="0" smtClean="0">
                <a:ea typeface="ＭＳ Ｐゴシック" pitchFamily="34" charset="-128"/>
              </a:rPr>
              <a:t> </a:t>
            </a:r>
            <a:r>
              <a:rPr lang="en-US" altLang="en-US" sz="36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ea typeface="ＭＳ Ｐゴシック" pitchFamily="34" charset="-128"/>
              </a:rPr>
              <a:t> and </a:t>
            </a:r>
            <a:r>
              <a:rPr lang="en-US" altLang="en-US" sz="3600" i="1" dirty="0" smtClean="0">
                <a:ea typeface="ＭＳ Ｐゴシック" pitchFamily="34" charset="-128"/>
              </a:rPr>
              <a:t>n</a:t>
            </a:r>
            <a:r>
              <a:rPr lang="en-US" altLang="en-US" sz="3600" dirty="0" smtClean="0">
                <a:ea typeface="ＭＳ Ｐゴシック" pitchFamily="34" charset="-128"/>
              </a:rPr>
              <a:t> </a:t>
            </a:r>
            <a:r>
              <a:rPr lang="en-US" sz="2800" dirty="0"/>
              <a:t>≡</a:t>
            </a:r>
            <a:r>
              <a:rPr lang="en-US" altLang="en-US" sz="3600" dirty="0" smtClean="0">
                <a:ea typeface="ＭＳ Ｐゴシック" pitchFamily="34" charset="-128"/>
              </a:rPr>
              <a:t> </a:t>
            </a:r>
            <a:r>
              <a:rPr lang="en-US" altLang="en-US" sz="3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sz="3600" dirty="0" smtClean="0">
                <a:ea typeface="ＭＳ Ｐゴシック" pitchFamily="34" charset="-128"/>
              </a:rPr>
              <a:t> mod </a:t>
            </a:r>
            <a:r>
              <a:rPr lang="en-US" altLang="en-US" sz="36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370413"/>
              </p:ext>
            </p:extLst>
          </p:nvPr>
        </p:nvGraphicFramePr>
        <p:xfrm>
          <a:off x="2438400" y="3502025"/>
          <a:ext cx="4046538" cy="18859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348846"/>
                <a:gridCol w="1348846"/>
                <a:gridCol w="1348846"/>
              </a:tblGrid>
              <a:tr h="605702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H(3,12)</a:t>
                      </a:r>
                      <a:endParaRPr lang="en-US" sz="1800" b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32" marR="91432" marT="45723" marB="45723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4012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  <a:endParaRPr lang="en-US" sz="1800" b="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marL="91432" marR="91432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</a:p>
                  </a:txBody>
                  <a:tcPr marL="91432" marR="91432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</a:p>
                  </a:txBody>
                  <a:tcPr marL="91432" marR="91432" marT="45723" marB="45723" anchor="ctr"/>
                </a:tc>
              </a:tr>
              <a:tr h="64012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</a:p>
                  </a:txBody>
                  <a:tcPr marL="91432" marR="91432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</a:p>
                  </a:txBody>
                  <a:tcPr marL="91432" marR="91432" marT="45723" marB="4572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H(4,4)</a:t>
                      </a:r>
                    </a:p>
                    <a:p>
                      <a:pPr algn="ctr"/>
                      <a:r>
                        <a:rPr lang="en-US" sz="1800" b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shiftable</a:t>
                      </a:r>
                    </a:p>
                  </a:txBody>
                  <a:tcPr marL="91432" marR="91432" marT="45723" marB="45723" anchor="ctr"/>
                </a:tc>
              </a:tr>
            </a:tbl>
          </a:graphicData>
        </a:graphic>
      </p:graphicFrame>
      <p:sp>
        <p:nvSpPr>
          <p:cNvPr id="32788" name="TextBox 3"/>
          <p:cNvSpPr txBox="1">
            <a:spLocks noChangeArrowheads="1"/>
          </p:cNvSpPr>
          <p:nvPr/>
        </p:nvSpPr>
        <p:spPr bwMode="auto">
          <a:xfrm>
            <a:off x="1684338" y="3657600"/>
            <a:ext cx="496887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1800"/>
              <a:t>3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1800"/>
              <a:t>4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1800"/>
          </a:p>
          <a:p>
            <a:pPr algn="ctr" eaLnBrk="1" hangingPunct="1">
              <a:buFont typeface="Wingdings" pitchFamily="2" charset="2"/>
              <a:buNone/>
            </a:pPr>
            <a:r>
              <a:rPr lang="en-US" altLang="en-US" sz="1800"/>
              <a:t>4</a:t>
            </a:r>
          </a:p>
        </p:txBody>
      </p:sp>
      <p:sp>
        <p:nvSpPr>
          <p:cNvPr id="32789" name="TextBox 4"/>
          <p:cNvSpPr txBox="1">
            <a:spLocks noChangeArrowheads="1"/>
          </p:cNvSpPr>
          <p:nvPr/>
        </p:nvSpPr>
        <p:spPr bwMode="auto">
          <a:xfrm>
            <a:off x="2779713" y="5486400"/>
            <a:ext cx="35306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buChar char="n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l" eaLnBrk="0" hangingPunct="0">
              <a:buClr>
                <a:schemeClr val="accent2"/>
              </a:buClr>
              <a:buSzPct val="65000"/>
              <a:buChar char="n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l" eaLnBrk="0" hangingPunct="0">
              <a:buClr>
                <a:srgbClr val="0099CC"/>
              </a:buClr>
              <a:buSzPct val="65000"/>
              <a:buChar char="n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l" eaLnBrk="0" hangingPunct="0">
              <a:buClr>
                <a:schemeClr val="tx2"/>
              </a:buClr>
              <a:buSzPct val="7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l" eaLnBrk="0" hangingPunct="0">
              <a:buClr>
                <a:schemeClr val="hlink"/>
              </a:buClr>
              <a:buSzPct val="65000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 sz="1800" dirty="0"/>
              <a:t>4                      4                    4</a:t>
            </a:r>
          </a:p>
        </p:txBody>
      </p:sp>
    </p:spTree>
    <p:extLst>
      <p:ext uri="{BB962C8B-B14F-4D97-AF65-F5344CB8AC3E}">
        <p14:creationId xmlns:p14="http://schemas.microsoft.com/office/powerpoint/2010/main" val="96501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8" grpId="0"/>
      <p:bldP spid="3278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17499" y="1693863"/>
            <a:ext cx="8474075" cy="4595812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sz="2400" dirty="0" smtClean="0">
              <a:solidFill>
                <a:srgbClr val="3366FF"/>
              </a:solidFill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sz="2800" dirty="0" smtClean="0">
                <a:solidFill>
                  <a:srgbClr val="FF0000"/>
                </a:solidFill>
                <a:ea typeface="ＭＳ Ｐゴシック" pitchFamily="34" charset="-128"/>
              </a:rPr>
              <a:t>Theorem: </a:t>
            </a:r>
            <a:r>
              <a:rPr lang="en-US" altLang="en-US" sz="2800" dirty="0" smtClean="0">
                <a:ea typeface="ＭＳ Ｐゴシック" pitchFamily="34" charset="-128"/>
              </a:rPr>
              <a:t>There exist </a:t>
            </a:r>
            <a:r>
              <a:rPr lang="en-US" alt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altLang="en-US" sz="2800" dirty="0" smtClean="0">
                <a:ea typeface="ＭＳ Ｐゴシック" pitchFamily="34" charset="-128"/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x</a:t>
            </a:r>
            <a:r>
              <a:rPr lang="en-US" altLang="en-US" sz="2800" dirty="0" smtClean="0">
                <a:ea typeface="ＭＳ Ｐゴシック" pitchFamily="34" charset="-128"/>
              </a:rPr>
              <a:t> </a:t>
            </a:r>
            <a:r>
              <a:rPr lang="en-US" altLang="en-US" sz="2800" i="1" dirty="0" smtClean="0">
                <a:ea typeface="ＭＳ Ｐゴシック" pitchFamily="34" charset="-128"/>
              </a:rPr>
              <a:t>n</a:t>
            </a:r>
            <a:r>
              <a:rPr lang="en-US" altLang="en-US" sz="2800" dirty="0" smtClean="0">
                <a:ea typeface="ＭＳ Ｐゴシック" pitchFamily="34" charset="-128"/>
              </a:rPr>
              <a:t>  Heffter arrays for all </a:t>
            </a:r>
            <a:r>
              <a:rPr lang="en-US" altLang="en-US" i="1" dirty="0">
                <a:ea typeface="ＭＳ Ｐゴシック" pitchFamily="34" charset="-128"/>
              </a:rPr>
              <a:t>n</a:t>
            </a:r>
            <a:r>
              <a:rPr lang="en-US" altLang="en-US" sz="2800" dirty="0" smtClean="0">
                <a:ea typeface="ＭＳ Ｐゴシック" pitchFamily="34" charset="-128"/>
              </a:rPr>
              <a:t> ≥ </a:t>
            </a:r>
            <a:r>
              <a:rPr lang="en-US" alt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sz="2800" dirty="0" smtClean="0">
                <a:ea typeface="ＭＳ Ｐゴシック" pitchFamily="34" charset="-128"/>
              </a:rPr>
              <a:t>.</a:t>
            </a:r>
          </a:p>
          <a:p>
            <a:pPr marL="0" indent="0">
              <a:buNone/>
              <a:defRPr/>
            </a:pPr>
            <a:endParaRPr lang="en-US" alt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altLang="en-US" sz="24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sz="2800" dirty="0" smtClean="0">
                <a:solidFill>
                  <a:srgbClr val="00B0F0"/>
                </a:solidFill>
                <a:ea typeface="ＭＳ Ｐゴシック" pitchFamily="34" charset="-128"/>
              </a:rPr>
              <a:t>Proof: </a:t>
            </a:r>
            <a:r>
              <a:rPr lang="en-US" altLang="en-US" sz="2800" dirty="0" smtClean="0">
                <a:ea typeface="ＭＳ Ｐゴシック" pitchFamily="34" charset="-128"/>
              </a:rPr>
              <a:t>An 8-part difference construction depending on </a:t>
            </a:r>
            <a:r>
              <a:rPr lang="en-US" altLang="en-US" sz="2800" i="1" dirty="0" smtClean="0">
                <a:ea typeface="ＭＳ Ｐゴシック" pitchFamily="34" charset="-128"/>
              </a:rPr>
              <a:t>n</a:t>
            </a:r>
            <a:r>
              <a:rPr lang="en-US" altLang="en-US" sz="2800" dirty="0" smtClean="0">
                <a:ea typeface="ＭＳ Ｐゴシック" pitchFamily="34" charset="-128"/>
              </a:rPr>
              <a:t> mod 8 with some small </a:t>
            </a:r>
            <a:r>
              <a:rPr lang="en-US" altLang="en-US" sz="2800" dirty="0" err="1" smtClean="0">
                <a:ea typeface="ＭＳ Ｐゴシック" pitchFamily="34" charset="-128"/>
              </a:rPr>
              <a:t>sporadics</a:t>
            </a:r>
            <a:r>
              <a:rPr lang="en-US" altLang="en-US" sz="2800" dirty="0" smtClean="0">
                <a:ea typeface="ＭＳ Ｐゴシック" pitchFamily="34" charset="-128"/>
              </a:rPr>
              <a:t>.  </a:t>
            </a:r>
            <a:r>
              <a:rPr lang="en-US" altLang="en-US" dirty="0" smtClean="0">
                <a:ea typeface="ＭＳ Ｐゴシック" pitchFamily="34" charset="-128"/>
              </a:rPr>
              <a:t>Used a </a:t>
            </a:r>
            <a:r>
              <a:rPr lang="en-US" altLang="en-US" dirty="0" err="1">
                <a:ea typeface="ＭＳ Ｐゴシック" pitchFamily="34" charset="-128"/>
              </a:rPr>
              <a:t>S</a:t>
            </a:r>
            <a:r>
              <a:rPr lang="en-US" altLang="en-US" dirty="0" err="1" smtClean="0">
                <a:ea typeface="ＭＳ Ｐゴシック" pitchFamily="34" charset="-128"/>
              </a:rPr>
              <a:t>kolem</a:t>
            </a:r>
            <a:r>
              <a:rPr lang="en-US" altLang="en-US" dirty="0" smtClean="0">
                <a:ea typeface="ＭＳ Ｐゴシック" pitchFamily="34" charset="-128"/>
              </a:rPr>
              <a:t> sequence as a starting point, then </a:t>
            </a:r>
            <a:r>
              <a:rPr lang="en-US" altLang="en-US" sz="2800" dirty="0" smtClean="0">
                <a:solidFill>
                  <a:schemeClr val="tx1"/>
                </a:solidFill>
                <a:ea typeface="ＭＳ Ｐゴシック" pitchFamily="34" charset="-128"/>
              </a:rPr>
              <a:t>did some searching on the computer.  </a:t>
            </a: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sz="2400" dirty="0" smtClean="0">
                <a:ea typeface="ＭＳ Ｐゴシック" pitchFamily="34" charset="-128"/>
              </a:rPr>
              <a:t> </a:t>
            </a:r>
            <a:endParaRPr lang="en-US" altLang="en-US" sz="2400" dirty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US" altLang="en-US" sz="2400" dirty="0" smtClean="0">
              <a:ea typeface="ＭＳ Ｐゴシック" pitchFamily="34" charset="-128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17500" y="585927"/>
            <a:ext cx="8637588" cy="707886"/>
          </a:xfrm>
        </p:spPr>
        <p:txBody>
          <a:bodyPr/>
          <a:lstStyle/>
          <a:p>
            <a:pPr algn="ctr"/>
            <a:r>
              <a:rPr lang="en-US" altLang="en-US" sz="4000" dirty="0" smtClean="0">
                <a:ea typeface="ＭＳ Ｐゴシック" pitchFamily="34" charset="-128"/>
              </a:rPr>
              <a:t>The </a:t>
            </a:r>
            <a:r>
              <a:rPr lang="en-US" altLang="en-US" sz="4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altLang="en-US" sz="4000" dirty="0" smtClean="0">
                <a:ea typeface="ＭＳ Ｐゴシック" pitchFamily="34" charset="-128"/>
              </a:rPr>
              <a:t> </a:t>
            </a:r>
            <a:r>
              <a:rPr lang="en-US" sz="4000" dirty="0">
                <a:solidFill>
                  <a:schemeClr val="dk1"/>
                </a:solidFill>
              </a:rPr>
              <a:t>x</a:t>
            </a:r>
            <a:r>
              <a:rPr lang="en-US" altLang="en-US" sz="4000" dirty="0" smtClean="0">
                <a:ea typeface="ＭＳ Ｐゴシック" pitchFamily="34" charset="-128"/>
              </a:rPr>
              <a:t> </a:t>
            </a:r>
            <a:r>
              <a:rPr lang="en-US" altLang="en-US" sz="4000" i="1" dirty="0" smtClean="0">
                <a:ea typeface="ＭＳ Ｐゴシック" pitchFamily="34" charset="-128"/>
              </a:rPr>
              <a:t>n</a:t>
            </a:r>
            <a:r>
              <a:rPr lang="en-US" altLang="en-US" sz="4000" dirty="0" smtClean="0">
                <a:ea typeface="ＭＳ Ｐゴシック" pitchFamily="34" charset="-128"/>
              </a:rPr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380711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altLang="en-US" dirty="0">
                <a:solidFill>
                  <a:srgbClr val="3366FF"/>
                </a:solidFill>
                <a:ea typeface="ＭＳ Ｐゴシック" pitchFamily="34" charset="-128"/>
              </a:rPr>
              <a:t>Theorem: </a:t>
            </a:r>
            <a:r>
              <a:rPr lang="en-US" altLang="en-US" dirty="0">
                <a:ea typeface="ＭＳ Ｐゴシック" pitchFamily="34" charset="-128"/>
              </a:rPr>
              <a:t>There exist </a:t>
            </a:r>
            <a:r>
              <a:rPr lang="en-US" altLang="en-US" dirty="0" smtClean="0">
                <a:ea typeface="ＭＳ Ｐゴシック" pitchFamily="34" charset="-128"/>
              </a:rPr>
              <a:t>an integer Heffter array H(</a:t>
            </a:r>
            <a:r>
              <a:rPr lang="en-US" altLang="en-US" i="1" dirty="0" err="1" smtClean="0">
                <a:ea typeface="ＭＳ Ｐゴシック" pitchFamily="34" charset="-128"/>
              </a:rPr>
              <a:t>m,n</a:t>
            </a:r>
            <a:r>
              <a:rPr lang="en-US" altLang="en-US" dirty="0" smtClean="0">
                <a:ea typeface="ＭＳ Ｐゴシック" pitchFamily="34" charset="-128"/>
              </a:rPr>
              <a:t>) </a:t>
            </a:r>
            <a:r>
              <a:rPr lang="en-US" altLang="en-US" dirty="0">
                <a:ea typeface="ＭＳ Ｐゴシック" pitchFamily="34" charset="-128"/>
              </a:rPr>
              <a:t>for all </a:t>
            </a:r>
            <a:r>
              <a:rPr lang="en-US" altLang="en-US" dirty="0" smtClean="0">
                <a:ea typeface="ＭＳ Ｐゴシック" pitchFamily="34" charset="-128"/>
              </a:rPr>
              <a:t>m</a:t>
            </a:r>
            <a:r>
              <a:rPr lang="en-US" altLang="en-US" dirty="0" smtClean="0">
                <a:ea typeface="ＭＳ Ｐゴシック" pitchFamily="34" charset="-128"/>
                <a:sym typeface="Mathematica1"/>
              </a:rPr>
              <a:t> </a:t>
            </a:r>
            <a:r>
              <a:rPr lang="en-US" sz="2400" dirty="0"/>
              <a:t>≡</a:t>
            </a:r>
            <a:r>
              <a:rPr lang="en-US" dirty="0"/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en-US" dirty="0">
                <a:ea typeface="ＭＳ Ｐゴシック" pitchFamily="34" charset="-128"/>
              </a:rPr>
              <a:t>, 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400" dirty="0"/>
              <a:t>≡</a:t>
            </a:r>
            <a:r>
              <a:rPr lang="en-US" dirty="0"/>
              <a:t> </a:t>
            </a:r>
            <a:r>
              <a:rPr lang="en-US" altLang="en-US" dirty="0" smtClean="0">
                <a:ea typeface="ＭＳ Ｐゴシック" pitchFamily="34" charset="-128"/>
                <a:sym typeface="Mathematica1"/>
              </a:rPr>
              <a:t>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dirty="0">
                <a:ea typeface="ＭＳ Ｐゴシック" pitchFamily="34" charset="-128"/>
              </a:rPr>
              <a:t> mod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4.</a:t>
            </a: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altLang="en-US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marL="0" indent="0">
              <a:buNone/>
              <a:defRPr/>
            </a:pP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Proof</a:t>
            </a:r>
            <a:r>
              <a:rPr lang="en-US" altLang="en-US" dirty="0">
                <a:solidFill>
                  <a:srgbClr val="FF0000"/>
                </a:solidFill>
                <a:ea typeface="ＭＳ Ｐゴシック" pitchFamily="34" charset="-128"/>
              </a:rPr>
              <a:t>: </a:t>
            </a:r>
            <a:r>
              <a:rPr lang="en-US" altLang="en-US" dirty="0">
                <a:ea typeface="ＭＳ Ｐゴシック" pitchFamily="34" charset="-128"/>
              </a:rPr>
              <a:t>Again </a:t>
            </a:r>
            <a:r>
              <a:rPr lang="en-US" altLang="en-US" dirty="0" smtClean="0">
                <a:ea typeface="ＭＳ Ｐゴシック" pitchFamily="34" charset="-128"/>
              </a:rPr>
              <a:t>place  </a:t>
            </a:r>
            <a:r>
              <a:rPr lang="en-US" altLang="en-US" dirty="0">
                <a:ea typeface="ＭＳ Ｐゴシック" pitchFamily="34" charset="-128"/>
              </a:rPr>
              <a:t>the </a:t>
            </a:r>
            <a:r>
              <a:rPr lang="en-US" altLang="en-US" dirty="0" smtClean="0">
                <a:ea typeface="ＭＳ Ｐゴシック" pitchFamily="34" charset="-128"/>
              </a:rPr>
              <a:t>H(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altLang="en-US" dirty="0" smtClean="0">
                <a:ea typeface="ＭＳ Ｐゴシック" pitchFamily="34" charset="-128"/>
              </a:rPr>
              <a:t>,</a:t>
            </a:r>
            <a:r>
              <a:rPr lang="en-US" altLang="en-US" i="1" dirty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) </a:t>
            </a:r>
            <a:r>
              <a:rPr lang="en-US" altLang="en-US" dirty="0">
                <a:ea typeface="ＭＳ Ｐゴシック" pitchFamily="34" charset="-128"/>
              </a:rPr>
              <a:t>on top and fill in with shiftable H(</a:t>
            </a:r>
            <a:r>
              <a:rPr lang="en-US" altLang="en-US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4,4</a:t>
            </a:r>
            <a:r>
              <a:rPr lang="en-US" altLang="en-US" dirty="0">
                <a:ea typeface="ＭＳ Ｐゴシック" pitchFamily="34" charset="-128"/>
              </a:rPr>
              <a:t>). U</a:t>
            </a:r>
            <a:r>
              <a:rPr lang="en-US" altLang="en-US" dirty="0" smtClean="0">
                <a:ea typeface="ＭＳ Ｐゴシック" pitchFamily="34" charset="-128"/>
              </a:rPr>
              <a:t>se </a:t>
            </a:r>
            <a:r>
              <a:rPr lang="en-US" altLang="en-US" dirty="0">
                <a:ea typeface="ＭＳ Ｐゴシック" pitchFamily="34" charset="-128"/>
              </a:rPr>
              <a:t>induction on </a:t>
            </a:r>
            <a:r>
              <a:rPr lang="en-US" altLang="en-US" i="1" dirty="0" smtClean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in steps of size </a:t>
            </a:r>
            <a:r>
              <a:rPr lang="en-US" altLang="en-US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>
                <a:ea typeface="ＭＳ Ｐゴシック" pitchFamily="34" charset="-128"/>
              </a:rPr>
              <a:t> by adding shiftable </a:t>
            </a:r>
            <a:r>
              <a:rPr lang="en-US" altLang="en-US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dirty="0">
                <a:ea typeface="Cambria Math" panose="02040503050406030204" pitchFamily="18" charset="0"/>
                <a:sym typeface="Mathematica1" pitchFamily="2" charset="2"/>
              </a:rPr>
              <a:t>x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dirty="0" smtClean="0">
                <a:ea typeface="ＭＳ Ｐゴシック" pitchFamily="34" charset="-128"/>
              </a:rPr>
              <a:t>arrays.</a:t>
            </a:r>
            <a:endParaRPr lang="en-US" altLang="en-US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06" y="304800"/>
            <a:ext cx="8637588" cy="76944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H(</a:t>
            </a:r>
            <a:r>
              <a:rPr lang="en-US" altLang="en-US" i="1" dirty="0" err="1" smtClean="0">
                <a:ea typeface="ＭＳ Ｐゴシック" pitchFamily="34" charset="-128"/>
              </a:rPr>
              <a:t>m</a:t>
            </a:r>
            <a:r>
              <a:rPr lang="en-US" altLang="en-US" dirty="0" err="1" smtClean="0">
                <a:ea typeface="ＭＳ Ｐゴシック" pitchFamily="34" charset="-128"/>
              </a:rPr>
              <a:t>,</a:t>
            </a:r>
            <a:r>
              <a:rPr lang="en-US" altLang="en-US" i="1" dirty="0" err="1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) </a:t>
            </a:r>
            <a:r>
              <a:rPr lang="en-US" altLang="en-US" dirty="0">
                <a:ea typeface="ＭＳ Ｐゴシック" pitchFamily="34" charset="-128"/>
              </a:rPr>
              <a:t>with </a:t>
            </a:r>
            <a:r>
              <a:rPr lang="en-US" altLang="en-US" i="1" dirty="0" smtClean="0">
                <a:ea typeface="ＭＳ Ｐゴシック" pitchFamily="34" charset="-128"/>
              </a:rPr>
              <a:t>m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400" dirty="0" smtClean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ea typeface="ＭＳ Ｐゴシック" pitchFamily="34" charset="-128"/>
              </a:rPr>
              <a:t>and </a:t>
            </a:r>
            <a:r>
              <a:rPr lang="en-US" altLang="en-US" i="1" dirty="0" smtClean="0">
                <a:ea typeface="ＭＳ Ｐゴシック" pitchFamily="34" charset="-128"/>
              </a:rPr>
              <a:t>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sz="2400" dirty="0" smtClean="0"/>
              <a:t>≡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dirty="0">
                <a:ea typeface="ＭＳ Ｐゴシック" pitchFamily="34" charset="-128"/>
              </a:rPr>
              <a:t> mod </a:t>
            </a:r>
            <a:r>
              <a:rPr lang="en-US" alt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93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17500" y="1789113"/>
            <a:ext cx="8208962" cy="48879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 smtClean="0">
                <a:ea typeface="ＭＳ Ｐゴシック" pitchFamily="34" charset="-128"/>
              </a:rPr>
              <a:t>Use an </a:t>
            </a:r>
            <a:r>
              <a:rPr lang="en-US" altLang="en-US" sz="2800" dirty="0" smtClean="0">
                <a:solidFill>
                  <a:srgbClr val="00B0F0"/>
                </a:solidFill>
                <a:ea typeface="ＭＳ Ｐゴシック" pitchFamily="34" charset="-128"/>
              </a:rPr>
              <a:t>“ell”</a:t>
            </a:r>
            <a:r>
              <a:rPr lang="en-US" altLang="en-US" sz="2800" dirty="0" smtClean="0">
                <a:ea typeface="ＭＳ Ｐゴシック" pitchFamily="34" charset="-128"/>
              </a:rPr>
              <a:t> construction with a border of </a:t>
            </a:r>
            <a:r>
              <a:rPr lang="en-US" alt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altLang="en-US" sz="2800" dirty="0" smtClean="0">
                <a:ea typeface="ＭＳ Ｐゴシック" pitchFamily="34" charset="-128"/>
              </a:rPr>
              <a:t> rows and </a:t>
            </a:r>
            <a:r>
              <a:rPr lang="en-US" alt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sz="2800" dirty="0" smtClean="0">
                <a:ea typeface="ＭＳ Ｐゴシック" pitchFamily="34" charset="-128"/>
              </a:rPr>
              <a:t> columns and fill in with shiftable H(</a:t>
            </a:r>
            <a:r>
              <a:rPr lang="en-US" altLang="en-US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4,4</a:t>
            </a:r>
            <a:r>
              <a:rPr lang="en-US" altLang="en-US" sz="2800" dirty="0" smtClean="0">
                <a:ea typeface="ＭＳ Ｐゴシック" pitchFamily="34" charset="-128"/>
              </a:rPr>
              <a:t>).</a:t>
            </a:r>
          </a:p>
          <a:p>
            <a:pPr marL="0" indent="0">
              <a:buNone/>
            </a:pPr>
            <a:endParaRPr lang="en-US" altLang="en-US" sz="900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sz="1800" dirty="0">
                <a:ea typeface="ＭＳ Ｐゴシック" pitchFamily="34" charset="-128"/>
              </a:rPr>
              <a:t> </a:t>
            </a:r>
            <a:r>
              <a:rPr lang="en-US" altLang="en-US" sz="1800" dirty="0" smtClean="0">
                <a:ea typeface="ＭＳ Ｐゴシック" pitchFamily="34" charset="-128"/>
              </a:rPr>
              <a:t>                            3</a:t>
            </a:r>
          </a:p>
          <a:p>
            <a:pPr marL="0" indent="0">
              <a:buNone/>
            </a:pPr>
            <a:endParaRPr lang="en-US" altLang="en-US" sz="1400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sz="1400" dirty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sz="1800" dirty="0" smtClean="0">
                <a:ea typeface="ＭＳ Ｐゴシック" pitchFamily="34" charset="-128"/>
              </a:rPr>
              <a:t>              5</a:t>
            </a:r>
          </a:p>
          <a:p>
            <a:pPr marL="0" indent="0">
              <a:buNone/>
            </a:pPr>
            <a:endParaRPr lang="en-US" altLang="en-US" sz="1800" dirty="0" smtClean="0">
              <a:ea typeface="ＭＳ Ｐゴシック" pitchFamily="34" charset="-128"/>
            </a:endParaRPr>
          </a:p>
        </p:txBody>
      </p:sp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17500" y="160338"/>
            <a:ext cx="8637588" cy="1323975"/>
          </a:xfrm>
        </p:spPr>
        <p:txBody>
          <a:bodyPr/>
          <a:lstStyle/>
          <a:p>
            <a:pPr algn="ctr"/>
            <a:r>
              <a:rPr lang="en-US" altLang="en-US" sz="4000" dirty="0" smtClean="0">
                <a:ea typeface="ＭＳ Ｐゴシック" pitchFamily="34" charset="-128"/>
              </a:rPr>
              <a:t>Last case for </a:t>
            </a:r>
            <a:r>
              <a:rPr lang="en-US" altLang="en-US" sz="4000" dirty="0" smtClean="0">
                <a:solidFill>
                  <a:srgbClr val="FF0000"/>
                </a:solidFill>
                <a:ea typeface="ＭＳ Ｐゴシック" pitchFamily="34" charset="-128"/>
              </a:rPr>
              <a:t>integer</a:t>
            </a:r>
            <a:r>
              <a:rPr lang="en-US" altLang="en-US" sz="4000" dirty="0" smtClean="0">
                <a:ea typeface="ＭＳ Ｐゴシック" pitchFamily="34" charset="-128"/>
              </a:rPr>
              <a:t> Heffter arrays:   </a:t>
            </a:r>
            <a:br>
              <a:rPr lang="en-US" altLang="en-US" sz="4000" dirty="0" smtClean="0">
                <a:ea typeface="ＭＳ Ｐゴシック" pitchFamily="34" charset="-128"/>
              </a:rPr>
            </a:br>
            <a:r>
              <a:rPr lang="en-US" altLang="en-US" sz="4000" i="1" dirty="0" smtClean="0">
                <a:ea typeface="ＭＳ Ｐゴシック" pitchFamily="34" charset="-128"/>
              </a:rPr>
              <a:t>m</a:t>
            </a:r>
            <a:r>
              <a:rPr lang="en-US" altLang="en-US" sz="4000" dirty="0" smtClean="0">
                <a:ea typeface="ＭＳ Ｐゴシック" pitchFamily="34" charset="-128"/>
              </a:rPr>
              <a:t> </a:t>
            </a:r>
            <a:r>
              <a:rPr lang="en-US" sz="2800" dirty="0"/>
              <a:t>≡</a:t>
            </a:r>
            <a:r>
              <a:rPr lang="en-US" altLang="en-US" sz="4000" dirty="0" smtClean="0">
                <a:ea typeface="ＭＳ Ｐゴシック" pitchFamily="34" charset="-128"/>
              </a:rPr>
              <a:t> </a:t>
            </a:r>
            <a:r>
              <a:rPr lang="en-US" altLang="en-US" sz="4000" dirty="0" smtClean="0"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000" dirty="0" smtClean="0">
                <a:ea typeface="ＭＳ Ｐゴシック" pitchFamily="34" charset="-128"/>
              </a:rPr>
              <a:t> mod 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000" dirty="0" smtClean="0">
                <a:ea typeface="ＭＳ Ｐゴシック" pitchFamily="34" charset="-128"/>
              </a:rPr>
              <a:t>, </a:t>
            </a:r>
            <a:r>
              <a:rPr lang="en-US" altLang="en-US" sz="4000" i="1" dirty="0" smtClean="0">
                <a:ea typeface="ＭＳ Ｐゴシック" pitchFamily="34" charset="-128"/>
              </a:rPr>
              <a:t>n</a:t>
            </a:r>
            <a:r>
              <a:rPr lang="en-US" altLang="en-US" sz="4000" dirty="0" smtClean="0">
                <a:ea typeface="ＭＳ Ｐゴシック" pitchFamily="34" charset="-128"/>
              </a:rPr>
              <a:t> </a:t>
            </a:r>
            <a:r>
              <a:rPr lang="en-US" sz="2800" dirty="0"/>
              <a:t>≡</a:t>
            </a:r>
            <a:r>
              <a:rPr lang="en-US" altLang="en-US" sz="2800" dirty="0" smtClean="0"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sz="4000" dirty="0" smtClean="0"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000" dirty="0" smtClean="0">
                <a:ea typeface="ＭＳ Ｐゴシック" pitchFamily="34" charset="-128"/>
              </a:rPr>
              <a:t> mod 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4820" name="Straight Connector 4"/>
          <p:cNvCxnSpPr>
            <a:cxnSpLocks noChangeShapeType="1"/>
          </p:cNvCxnSpPr>
          <p:nvPr/>
        </p:nvCxnSpPr>
        <p:spPr bwMode="auto">
          <a:xfrm>
            <a:off x="1909763" y="5468938"/>
            <a:ext cx="0" cy="714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61055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59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152400" y="1652588"/>
            <a:ext cx="8915400" cy="413861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ea typeface="ＭＳ Ｐゴシック" pitchFamily="34" charset="-128"/>
              </a:rPr>
              <a:t>The remaining congruence classes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can not</a:t>
            </a:r>
            <a:r>
              <a:rPr lang="en-US" altLang="en-US" dirty="0" smtClean="0">
                <a:ea typeface="ＭＳ Ｐゴシック" pitchFamily="34" charset="-128"/>
              </a:rPr>
              <a:t> have all rows and columns adding to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dirty="0" smtClean="0">
                <a:ea typeface="ＭＳ Ｐゴシック" pitchFamily="34" charset="-128"/>
              </a:rPr>
              <a:t>, some must add to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altLang="en-US" dirty="0" smtClean="0">
                <a:ea typeface="ＭＳ Ｐゴシック" pitchFamily="34" charset="-128"/>
              </a:rPr>
              <a:t> mod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i="1" dirty="0" smtClean="0">
                <a:ea typeface="ＭＳ Ｐゴシック" pitchFamily="34" charset="-128"/>
              </a:rPr>
              <a:t>mn</a:t>
            </a:r>
            <a:r>
              <a:rPr lang="en-US" altLang="en-US" dirty="0" smtClean="0">
                <a:ea typeface="ＭＳ Ｐゴシック" pitchFamily="34" charset="-128"/>
              </a:rPr>
              <a:t>+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dirty="0" smtClean="0">
                <a:ea typeface="ＭＳ Ｐゴシック" pitchFamily="34" charset="-128"/>
              </a:rPr>
              <a:t>These cases are:</a:t>
            </a:r>
            <a:r>
              <a:rPr lang="en-US" altLang="en-US" dirty="0" smtClean="0">
                <a:ea typeface="ＭＳ Ｐゴシック" pitchFamily="34" charset="-128"/>
                <a:sym typeface="Mathematica1" pitchFamily="2" charset="2"/>
              </a:rPr>
              <a:t> </a:t>
            </a:r>
            <a:endParaRPr lang="en-US" altLang="en-US" dirty="0">
              <a:ea typeface="ＭＳ Ｐゴシック" pitchFamily="34" charset="-128"/>
              <a:sym typeface="Mathematica1" pitchFamily="2" charset="2"/>
            </a:endParaRPr>
          </a:p>
          <a:p>
            <a:pPr marL="0" indent="0">
              <a:buNone/>
            </a:pPr>
            <a:endParaRPr lang="en-US" altLang="en-US" sz="1200" dirty="0" smtClean="0">
              <a:ea typeface="ＭＳ Ｐゴシック" pitchFamily="34" charset="-128"/>
              <a:sym typeface="Mathematica1" pitchFamily="2" charset="2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m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 smtClean="0">
                <a:solidFill>
                  <a:srgbClr val="00B050"/>
                </a:solidFill>
              </a:rPr>
              <a:t>≡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n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mod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,     </a:t>
            </a:r>
            <a:r>
              <a:rPr lang="en-US" altLang="en-US" sz="1800" dirty="0">
                <a:solidFill>
                  <a:srgbClr val="FF0000"/>
                </a:solidFill>
                <a:ea typeface="ＭＳ Ｐゴシック" pitchFamily="34" charset="-128"/>
              </a:rPr>
              <a:t>	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rows and 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col. </a:t>
            </a:r>
            <a:r>
              <a:rPr lang="en-US" altLang="en-US" sz="2000" dirty="0" smtClean="0">
                <a:solidFill>
                  <a:srgbClr val="00B050"/>
                </a:solidFill>
                <a:ea typeface="ＭＳ Ｐゴシック" pitchFamily="34" charset="-128"/>
              </a:rPr>
              <a:t>border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with shiftable H(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4,4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  <a:p>
            <a:pPr marL="457200" lvl="1" indent="0">
              <a:buNone/>
            </a:pPr>
            <a:endParaRPr lang="en-US" altLang="en-US" sz="11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m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, n</a:t>
            </a:r>
            <a:r>
              <a:rPr lang="en-US" sz="1600" dirty="0">
                <a:solidFill>
                  <a:srgbClr val="00B050"/>
                </a:solidFill>
              </a:rPr>
              <a:t> ≡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mod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  	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H(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,n) above shiftable H(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,6) and H(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  <a:p>
            <a:pPr marL="457200" lvl="1" indent="0">
              <a:buNone/>
            </a:pPr>
            <a:endParaRPr lang="en-US" altLang="en-US" sz="11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m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 pitchFamily="2" charset="2"/>
              </a:rPr>
              <a:t>3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, n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Mathematica1" pitchFamily="2" charset="2"/>
              </a:rPr>
              <a:t>2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mod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  	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H(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,n) above shiftable H(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,6) and H(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  <a:p>
            <a:pPr marL="457200" lvl="1" indent="0">
              <a:buNone/>
            </a:pPr>
            <a:endParaRPr lang="en-US" altLang="en-US" sz="1100" dirty="0" smtClean="0">
              <a:solidFill>
                <a:srgbClr val="FF0000"/>
              </a:solidFill>
              <a:ea typeface="ＭＳ Ｐゴシック" pitchFamily="34" charset="-128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m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, n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≡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 pitchFamily="2" charset="2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 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mod </a:t>
            </a:r>
            <a:r>
              <a:rPr lang="en-US" altLang="en-US" dirty="0" smtClean="0">
                <a:solidFill>
                  <a:srgbClr val="00B05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</a:rPr>
              <a:t> </a:t>
            </a:r>
            <a:r>
              <a:rPr lang="en-US" altLang="en-US" dirty="0">
                <a:solidFill>
                  <a:srgbClr val="00B050"/>
                </a:solidFill>
                <a:ea typeface="ＭＳ Ｐゴシック" pitchFamily="34" charset="-128"/>
              </a:rPr>
              <a:t>	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 rows </a:t>
            </a:r>
            <a:r>
              <a:rPr lang="en-US" altLang="en-US" sz="2000" dirty="0">
                <a:solidFill>
                  <a:srgbClr val="FF0000"/>
                </a:solidFill>
                <a:ea typeface="ＭＳ Ｐゴシック" pitchFamily="34" charset="-128"/>
              </a:rPr>
              <a:t>and </a:t>
            </a:r>
            <a:r>
              <a:rPr lang="en-US" alt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col</a:t>
            </a:r>
            <a:r>
              <a:rPr lang="en-US" altLang="en-US" sz="2000" dirty="0">
                <a:solidFill>
                  <a:srgbClr val="FF0000"/>
                </a:solidFill>
                <a:ea typeface="ＭＳ Ｐゴシック" pitchFamily="34" charset="-128"/>
              </a:rPr>
              <a:t>. </a:t>
            </a:r>
            <a:r>
              <a:rPr lang="en-US" altLang="en-US" sz="2000" dirty="0">
                <a:solidFill>
                  <a:srgbClr val="00B050"/>
                </a:solidFill>
                <a:ea typeface="ＭＳ Ｐゴシック" pitchFamily="34" charset="-128"/>
              </a:rPr>
              <a:t>border</a:t>
            </a:r>
            <a:r>
              <a:rPr lang="en-US" altLang="en-US" sz="2000" dirty="0">
                <a:solidFill>
                  <a:srgbClr val="FF0000"/>
                </a:solidFill>
                <a:ea typeface="ＭＳ Ｐゴシック" pitchFamily="34" charset="-128"/>
              </a:rPr>
              <a:t> with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shiftable H(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,</a:t>
            </a:r>
            <a:r>
              <a:rPr lang="en-US" alt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317500" y="100013"/>
            <a:ext cx="8637588" cy="1323975"/>
          </a:xfrm>
        </p:spPr>
        <p:txBody>
          <a:bodyPr/>
          <a:lstStyle/>
          <a:p>
            <a:pPr algn="ctr"/>
            <a:r>
              <a:rPr lang="en-US" altLang="en-US" sz="4000" dirty="0" smtClean="0">
                <a:ea typeface="ＭＳ Ｐゴシック" pitchFamily="34" charset="-128"/>
              </a:rPr>
              <a:t>The </a:t>
            </a:r>
            <a:r>
              <a:rPr lang="en-US" altLang="en-US" sz="4000" dirty="0" smtClean="0">
                <a:solidFill>
                  <a:srgbClr val="FF0000"/>
                </a:solidFill>
                <a:ea typeface="ＭＳ Ｐゴシック" pitchFamily="34" charset="-128"/>
              </a:rPr>
              <a:t>non-integer</a:t>
            </a:r>
            <a:r>
              <a:rPr lang="en-US" altLang="en-US" sz="4000" dirty="0" smtClean="0">
                <a:ea typeface="ＭＳ Ｐゴシック" pitchFamily="34" charset="-128"/>
              </a:rPr>
              <a:t> (modular) </a:t>
            </a:r>
            <a:r>
              <a:rPr lang="en-US" altLang="en-US" sz="4000" dirty="0">
                <a:ea typeface="ＭＳ Ｐゴシック" pitchFamily="34" charset="-128"/>
              </a:rPr>
              <a:t/>
            </a:r>
            <a:br>
              <a:rPr lang="en-US" altLang="en-US" sz="4000" dirty="0">
                <a:ea typeface="ＭＳ Ｐゴシック" pitchFamily="34" charset="-128"/>
              </a:rPr>
            </a:br>
            <a:r>
              <a:rPr lang="en-US" altLang="en-US" sz="4000" dirty="0" smtClean="0">
                <a:ea typeface="ＭＳ Ｐゴシック" pitchFamily="34" charset="-128"/>
              </a:rPr>
              <a:t>congruence classes</a:t>
            </a:r>
          </a:p>
        </p:txBody>
      </p:sp>
    </p:spTree>
    <p:extLst>
      <p:ext uri="{BB962C8B-B14F-4D97-AF65-F5344CB8AC3E}">
        <p14:creationId xmlns:p14="http://schemas.microsoft.com/office/powerpoint/2010/main" val="14359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200"/>
          </a:xfrm>
        </p:spPr>
        <p:txBody>
          <a:bodyPr/>
          <a:lstStyle/>
          <a:p>
            <a:pPr marL="0" indent="0"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altLang="en-US" dirty="0" smtClean="0">
                <a:ea typeface="ＭＳ Ｐゴシック" pitchFamily="34" charset="-128"/>
              </a:rPr>
              <a:t>Tom Boothby wrote a program</a:t>
            </a:r>
            <a:r>
              <a:rPr lang="en-US" altLang="en-US" dirty="0">
                <a:ea typeface="ＭＳ Ｐゴシック" pitchFamily="34" charset="-128"/>
              </a:rPr>
              <a:t> </a:t>
            </a:r>
            <a:r>
              <a:rPr lang="en-US" altLang="en-US" dirty="0" smtClean="0">
                <a:ea typeface="ＭＳ Ｐゴシック" pitchFamily="34" charset="-128"/>
              </a:rPr>
              <a:t>in python which finds tight H(</a:t>
            </a:r>
            <a:r>
              <a:rPr lang="en-US" altLang="en-US" i="1" dirty="0" smtClean="0">
                <a:ea typeface="ＭＳ Ｐゴシック" pitchFamily="34" charset="-128"/>
              </a:rPr>
              <a:t>m,n</a:t>
            </a:r>
            <a:r>
              <a:rPr lang="en-US" altLang="en-US" dirty="0" smtClean="0">
                <a:ea typeface="ＭＳ Ｐゴシック" pitchFamily="34" charset="-128"/>
              </a:rPr>
              <a:t>) for all </a:t>
            </a:r>
            <a:r>
              <a:rPr lang="en-US" altLang="en-US" i="1" dirty="0" smtClean="0">
                <a:ea typeface="ＭＳ Ｐゴシック" pitchFamily="34" charset="-128"/>
              </a:rPr>
              <a:t>m,n</a:t>
            </a:r>
            <a:r>
              <a:rPr lang="en-US" altLang="en-US" dirty="0" smtClean="0">
                <a:ea typeface="ＭＳ Ｐゴシック" pitchFamily="34" charset="-128"/>
              </a:rPr>
              <a:t> </a:t>
            </a:r>
            <a:r>
              <a:rPr lang="en-US" dirty="0"/>
              <a:t>≥ </a:t>
            </a:r>
            <a:r>
              <a:rPr lang="en-US" altLang="en-US" dirty="0" smtClean="0">
                <a:latin typeface="Cambria Math" panose="02040503050406030204" pitchFamily="18" charset="0"/>
                <a:ea typeface="Cambria Math" panose="02040503050406030204" pitchFamily="18" charset="0"/>
                <a:sym typeface="Mathematica1"/>
              </a:rPr>
              <a:t>3</a:t>
            </a:r>
            <a:r>
              <a:rPr lang="en-US" altLang="en-US" dirty="0">
                <a:ea typeface="ＭＳ Ｐゴシック" pitchFamily="34" charset="-128"/>
                <a:sym typeface="Mathematica1"/>
              </a:rPr>
              <a:t>.</a:t>
            </a:r>
            <a:endParaRPr lang="en-US" altLang="en-US" dirty="0" smtClean="0">
              <a:ea typeface="ＭＳ Ｐゴシック" pitchFamily="34" charset="-128"/>
              <a:sym typeface="Mathematica1"/>
            </a:endParaRPr>
          </a:p>
          <a:p>
            <a:pPr marL="0" indent="0">
              <a:buNone/>
            </a:pPr>
            <a:endParaRPr lang="en-US" altLang="en-US" dirty="0" smtClean="0">
              <a:ea typeface="ＭＳ Ｐゴシック" pitchFamily="34" charset="-128"/>
              <a:sym typeface="Mathematica1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00B050"/>
                </a:solidFill>
                <a:ea typeface="ＭＳ Ｐゴシック" pitchFamily="34" charset="-128"/>
                <a:sym typeface="Mathematica1"/>
              </a:rPr>
              <a:t>A demo:</a:t>
            </a:r>
            <a:endParaRPr lang="en-US" altLang="en-US" dirty="0">
              <a:solidFill>
                <a:srgbClr val="FF0000"/>
              </a:solidFill>
              <a:ea typeface="ＭＳ Ｐゴシック" pitchFamily="34" charset="-128"/>
              <a:sym typeface="Mathematica1"/>
            </a:endParaRPr>
          </a:p>
        </p:txBody>
      </p:sp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59735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A computer program</a:t>
            </a:r>
          </a:p>
        </p:txBody>
      </p:sp>
    </p:spTree>
    <p:extLst>
      <p:ext uri="{BB962C8B-B14F-4D97-AF65-F5344CB8AC3E}">
        <p14:creationId xmlns:p14="http://schemas.microsoft.com/office/powerpoint/2010/main" val="13192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99" y="974141"/>
            <a:ext cx="6252526" cy="1081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2055702"/>
            <a:ext cx="6206175" cy="4616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205142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 used Sage to check and write the text for the proofs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399" y="4267200"/>
            <a:ext cx="6096001" cy="2286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76" y="1828800"/>
            <a:ext cx="8666852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" b="25555"/>
          <a:stretch/>
        </p:blipFill>
        <p:spPr>
          <a:xfrm>
            <a:off x="1295400" y="1524000"/>
            <a:ext cx="563255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3" y="341313"/>
            <a:ext cx="8637587" cy="762000"/>
          </a:xfrm>
        </p:spPr>
        <p:txBody>
          <a:bodyPr/>
          <a:lstStyle/>
          <a:p>
            <a:pPr algn="ctr" eaLnBrk="1" hangingPunct="1"/>
            <a:r>
              <a:rPr lang="en-US" altLang="en-US" dirty="0" smtClean="0">
                <a:ea typeface="ＭＳ Ｐゴシック" pitchFamily="34" charset="-128"/>
              </a:rPr>
              <a:t>The Theorems: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90500" y="1600200"/>
            <a:ext cx="8229600" cy="32004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 eaLnBrk="1" hangingPunct="1">
              <a:buChar char="•"/>
              <a:defRPr sz="2800">
                <a:latin typeface="+mn-lt"/>
              </a:defRPr>
            </a:lvl1pPr>
            <a:lvl2pPr marL="742950" indent="-285750" eaLnBrk="1" hangingPunct="1">
              <a:buChar char="–"/>
              <a:defRPr sz="2400">
                <a:latin typeface="+mn-lt"/>
              </a:defRPr>
            </a:lvl2pPr>
            <a:lvl3pPr marL="1143000" indent="-228600" eaLnBrk="1" hangingPunct="1">
              <a:buChar char="•"/>
              <a:defRPr sz="2400">
                <a:latin typeface="+mn-lt"/>
              </a:defRPr>
            </a:lvl3pPr>
            <a:lvl4pPr marL="1600200" indent="-228600" eaLnBrk="1" hangingPunct="1">
              <a:buChar char="–"/>
              <a:defRPr sz="2000">
                <a:latin typeface="+mn-lt"/>
              </a:defRPr>
            </a:lvl4pPr>
            <a:lvl5pPr marL="2057400" indent="-228600" eaLnBrk="1" hangingPunct="1">
              <a:buChar char="»"/>
              <a:defRPr sz="2000">
                <a:latin typeface="+mn-lt"/>
              </a:defRPr>
            </a:lvl5pPr>
            <a:lvl6pPr marL="2514600" indent="-228600" eaLnBrk="1" hangingPunct="1">
              <a:buChar char="•"/>
              <a:defRPr sz="2000"/>
            </a:lvl6pPr>
            <a:lvl7pPr marL="2971800" indent="-228600" eaLnBrk="1" hangingPunct="1">
              <a:buChar char="•"/>
              <a:defRPr sz="2000"/>
            </a:lvl7pPr>
            <a:lvl8pPr marL="3429000" indent="-228600" eaLnBrk="1" hangingPunct="1">
              <a:buChar char="•"/>
              <a:defRPr sz="2000"/>
            </a:lvl8pPr>
            <a:lvl9pPr marL="3886200" indent="-228600" eaLnBrk="1" hangingPunct="1">
              <a:buChar char="•"/>
              <a:defRPr sz="2000"/>
            </a:lvl9pPr>
          </a:lstStyle>
          <a:p>
            <a:pPr marL="0" indent="0">
              <a:buFontTx/>
              <a:buNone/>
            </a:pPr>
            <a:endParaRPr lang="en-US" b="1" i="1" kern="0" dirty="0" smtClean="0">
              <a:solidFill>
                <a:srgbClr val="00B0F0"/>
              </a:solidFill>
            </a:endParaRPr>
          </a:p>
          <a:p>
            <a:pPr marL="0" indent="0">
              <a:buFontTx/>
              <a:buNone/>
            </a:pPr>
            <a:r>
              <a:rPr lang="en-US" b="1" i="1" kern="0" dirty="0" smtClean="0">
                <a:solidFill>
                  <a:srgbClr val="00B0F0"/>
                </a:solidFill>
              </a:rPr>
              <a:t>Theorem </a:t>
            </a:r>
            <a:r>
              <a:rPr lang="en-US" b="1" kern="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b="1" i="1" kern="0" dirty="0" smtClean="0">
                <a:solidFill>
                  <a:srgbClr val="00B0F0"/>
                </a:solidFill>
              </a:rPr>
              <a:t>:</a:t>
            </a:r>
            <a:r>
              <a:rPr lang="en-US" kern="0" dirty="0" smtClean="0">
                <a:solidFill>
                  <a:sysClr val="windowText" lastClr="000000"/>
                </a:solidFill>
              </a:rPr>
              <a:t> There is a tight </a:t>
            </a:r>
            <a:r>
              <a:rPr lang="en-US" kern="0" dirty="0" smtClean="0">
                <a:solidFill>
                  <a:srgbClr val="FF0000"/>
                </a:solidFill>
              </a:rPr>
              <a:t>integer</a:t>
            </a:r>
            <a:r>
              <a:rPr lang="en-US" kern="0" dirty="0" smtClean="0">
                <a:solidFill>
                  <a:sysClr val="windowText" lastClr="000000"/>
                </a:solidFill>
              </a:rPr>
              <a:t> Heffter array H(m,n) whenever </a:t>
            </a:r>
            <a:r>
              <a:rPr lang="en-US" i="1" kern="0" dirty="0" smtClean="0">
                <a:solidFill>
                  <a:sysClr val="windowText" lastClr="000000"/>
                </a:solidFill>
              </a:rPr>
              <a:t>m,n</a:t>
            </a:r>
            <a:r>
              <a:rPr lang="en-US" kern="0" dirty="0" smtClean="0">
                <a:solidFill>
                  <a:sysClr val="windowText" lastClr="000000"/>
                </a:solidFill>
              </a:rPr>
              <a:t> ≥ </a:t>
            </a:r>
            <a:r>
              <a:rPr 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kern="0" dirty="0" smtClean="0">
                <a:solidFill>
                  <a:sysClr val="windowText" lastClr="000000"/>
                </a:solidFill>
              </a:rPr>
              <a:t> and </a:t>
            </a:r>
            <a:r>
              <a:rPr lang="en-US" i="1" kern="0" dirty="0" smtClean="0">
                <a:solidFill>
                  <a:sysClr val="windowText" lastClr="000000"/>
                </a:solidFill>
              </a:rPr>
              <a:t>m </a:t>
            </a:r>
            <a:r>
              <a:rPr lang="en-US" sz="2400" dirty="0"/>
              <a:t>x</a:t>
            </a:r>
            <a:r>
              <a:rPr lang="en-US" dirty="0"/>
              <a:t> </a:t>
            </a:r>
            <a:r>
              <a:rPr lang="en-US" i="1" kern="0" dirty="0" smtClean="0">
                <a:solidFill>
                  <a:sysClr val="windowText" lastClr="000000"/>
                </a:solidFill>
                <a:sym typeface="Mathematica1"/>
              </a:rPr>
              <a:t>n</a:t>
            </a:r>
            <a:r>
              <a:rPr lang="en-US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/>
              <a:t>≡</a:t>
            </a:r>
            <a:r>
              <a:rPr lang="en-US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0,3</a:t>
            </a:r>
            <a:r>
              <a:rPr lang="en-US" kern="0" dirty="0" smtClean="0">
                <a:solidFill>
                  <a:sysClr val="windowText" lastClr="000000"/>
                </a:solidFill>
              </a:rPr>
              <a:t> mod </a:t>
            </a:r>
            <a:r>
              <a:rPr 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</a:p>
          <a:p>
            <a:pPr marL="0" indent="0">
              <a:buFontTx/>
              <a:buNone/>
            </a:pPr>
            <a:endParaRPr lang="en-US" kern="0" dirty="0" smtClean="0">
              <a:solidFill>
                <a:sysClr val="windowText" lastClr="000000"/>
              </a:solidFill>
            </a:endParaRPr>
          </a:p>
          <a:p>
            <a:pPr marL="0" indent="0">
              <a:buFontTx/>
              <a:buNone/>
            </a:pPr>
            <a:r>
              <a:rPr lang="en-US" altLang="en-US" b="1" i="1" kern="0" dirty="0" smtClean="0">
                <a:solidFill>
                  <a:srgbClr val="00B0F0"/>
                </a:solidFill>
                <a:ea typeface="ＭＳ Ｐゴシック" pitchFamily="34" charset="-128"/>
              </a:rPr>
              <a:t>Theorem </a:t>
            </a:r>
            <a:r>
              <a:rPr lang="en-US" altLang="en-US" b="1" kern="0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b="1" i="1" kern="0" dirty="0" smtClean="0">
                <a:solidFill>
                  <a:srgbClr val="00B0F0"/>
                </a:solidFill>
                <a:ea typeface="ＭＳ Ｐゴシック" pitchFamily="34" charset="-128"/>
              </a:rPr>
              <a:t>:</a:t>
            </a:r>
            <a:r>
              <a:rPr lang="en-US" altLang="en-US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 There is a tight</a:t>
            </a:r>
            <a:r>
              <a:rPr lang="en-US" altLang="en-US" i="1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 </a:t>
            </a:r>
            <a:r>
              <a:rPr lang="en-US" altLang="en-US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Heffter array H(m,n) modulo </a:t>
            </a:r>
            <a:r>
              <a:rPr lang="en-US" alt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altLang="en-US" i="1" kern="0" dirty="0" smtClean="0">
                <a:solidFill>
                  <a:sysClr val="windowText" lastClr="000000"/>
                </a:solidFill>
                <a:ea typeface="Cambria Math" panose="02040503050406030204" pitchFamily="18" charset="0"/>
              </a:rPr>
              <a:t>mn</a:t>
            </a:r>
            <a:r>
              <a:rPr lang="en-US" alt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+1</a:t>
            </a:r>
            <a:r>
              <a:rPr lang="en-US" altLang="en-US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 for all </a:t>
            </a:r>
            <a:r>
              <a:rPr lang="en-US" altLang="en-US" i="1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m,n</a:t>
            </a:r>
            <a:r>
              <a:rPr lang="en-US" altLang="en-US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 ≥ </a:t>
            </a:r>
            <a:r>
              <a:rPr lang="en-US" alt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altLang="en-US" kern="0" dirty="0" smtClean="0">
                <a:solidFill>
                  <a:sysClr val="windowText" lastClr="000000"/>
                </a:solidFill>
                <a:ea typeface="ＭＳ Ｐゴシック" pitchFamily="34" charset="-128"/>
              </a:rPr>
              <a:t>.</a:t>
            </a:r>
          </a:p>
          <a:p>
            <a:pPr marL="0" indent="0">
              <a:buFontTx/>
              <a:buNone/>
            </a:pPr>
            <a:endParaRPr lang="en-US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8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8229600" cy="1676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So now let’s </a:t>
            </a:r>
            <a:r>
              <a:rPr lang="en-US" sz="3200" dirty="0" err="1"/>
              <a:t>biembed</a:t>
            </a:r>
            <a:r>
              <a:rPr lang="en-US" sz="3200" dirty="0"/>
              <a:t> some cycle systems</a:t>
            </a:r>
          </a:p>
        </p:txBody>
      </p:sp>
    </p:spTree>
    <p:extLst>
      <p:ext uri="{BB962C8B-B14F-4D97-AF65-F5344CB8AC3E}">
        <p14:creationId xmlns:p14="http://schemas.microsoft.com/office/powerpoint/2010/main" val="19745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First we proved a </a:t>
            </a:r>
            <a:r>
              <a:rPr lang="en-US" sz="2400" u="sng" dirty="0" smtClean="0"/>
              <a:t>simplified</a:t>
            </a:r>
            <a:r>
              <a:rPr lang="en-US" sz="2400" dirty="0" smtClean="0"/>
              <a:t> version of Archdeacon’s theorem.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lvl="0" indent="0" algn="l" rtl="0">
              <a:buNone/>
            </a:pP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Theorem:  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Given </a:t>
            </a:r>
            <a:r>
              <a:rPr lang="en-US" sz="2400" kern="1200" dirty="0" smtClean="0">
                <a:solidFill>
                  <a:srgbClr val="0070C0"/>
                </a:solidFill>
                <a:ea typeface="+mn-ea"/>
                <a:cs typeface="+mn-cs"/>
              </a:rPr>
              <a:t>a </a:t>
            </a:r>
            <a:r>
              <a:rPr lang="en-US" sz="2400" kern="1200" dirty="0">
                <a:solidFill>
                  <a:srgbClr val="FF0000"/>
                </a:solidFill>
                <a:ea typeface="+mn-ea"/>
                <a:cs typeface="+mn-cs"/>
              </a:rPr>
              <a:t>simple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 Heffter array H= H(</a:t>
            </a:r>
            <a:r>
              <a:rPr lang="en-US" sz="2400" i="1" kern="1200" dirty="0" err="1">
                <a:solidFill>
                  <a:srgbClr val="0070C0"/>
                </a:solidFill>
                <a:ea typeface="+mn-ea"/>
                <a:cs typeface="+mn-cs"/>
              </a:rPr>
              <a:t>m,n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) </a:t>
            </a:r>
            <a:r>
              <a:rPr lang="en-US" sz="2400" u="sng" kern="1200" dirty="0">
                <a:solidFill>
                  <a:srgbClr val="FF0000"/>
                </a:solidFill>
                <a:ea typeface="+mn-ea"/>
                <a:cs typeface="+mn-cs"/>
              </a:rPr>
              <a:t>where at least one of </a:t>
            </a:r>
            <a:r>
              <a:rPr lang="en-US" sz="2400" i="1" u="sng" kern="1200" dirty="0">
                <a:solidFill>
                  <a:srgbClr val="FF0000"/>
                </a:solidFill>
                <a:ea typeface="+mn-ea"/>
                <a:cs typeface="+mn-cs"/>
              </a:rPr>
              <a:t>m</a:t>
            </a:r>
            <a:r>
              <a:rPr lang="en-US" sz="2400" u="sng" kern="1200" dirty="0">
                <a:solidFill>
                  <a:srgbClr val="FF0000"/>
                </a:solidFill>
                <a:ea typeface="+mn-ea"/>
                <a:cs typeface="+mn-cs"/>
              </a:rPr>
              <a:t> or </a:t>
            </a:r>
            <a:r>
              <a:rPr lang="en-US" sz="2400" i="1" u="sng" kern="1200" dirty="0">
                <a:solidFill>
                  <a:srgbClr val="FF0000"/>
                </a:solidFill>
                <a:ea typeface="+mn-ea"/>
                <a:cs typeface="+mn-cs"/>
              </a:rPr>
              <a:t>n</a:t>
            </a:r>
            <a:r>
              <a:rPr lang="en-US" sz="2400" u="sng" kern="1200" dirty="0">
                <a:solidFill>
                  <a:srgbClr val="FF0000"/>
                </a:solidFill>
                <a:ea typeface="+mn-ea"/>
                <a:cs typeface="+mn-cs"/>
              </a:rPr>
              <a:t> is odd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, there exists a biembedding on an orientable surface of a m-cycle system and an n-cycle system both on the same </a:t>
            </a:r>
            <a:r>
              <a:rPr lang="en-US" sz="2400" i="1" kern="1200" dirty="0">
                <a:solidFill>
                  <a:srgbClr val="0070C0"/>
                </a:solidFill>
                <a:ea typeface="+mn-ea"/>
                <a:cs typeface="+mn-cs"/>
              </a:rPr>
              <a:t>v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 = </a:t>
            </a:r>
            <a:r>
              <a:rPr lang="en-US" sz="2400" kern="1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2</a:t>
            </a:r>
            <a:r>
              <a:rPr lang="en-US" sz="2400" i="1" kern="1200" dirty="0">
                <a:solidFill>
                  <a:srgbClr val="0070C0"/>
                </a:solidFill>
                <a:ea typeface="+mn-ea"/>
                <a:cs typeface="+mn-cs"/>
              </a:rPr>
              <a:t>nm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+</a:t>
            </a:r>
            <a:r>
              <a:rPr lang="en-US" sz="2400" kern="12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1</a:t>
            </a:r>
            <a:r>
              <a:rPr lang="en-US" sz="2400" kern="1200" dirty="0">
                <a:solidFill>
                  <a:srgbClr val="0070C0"/>
                </a:solidFill>
                <a:ea typeface="+mn-ea"/>
                <a:cs typeface="+mn-cs"/>
              </a:rPr>
              <a:t> points.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We started with the H(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 smtClean="0"/>
              <a:t>,</a:t>
            </a:r>
            <a:r>
              <a:rPr lang="en-US" sz="2400" i="1" dirty="0" smtClean="0"/>
              <a:t>n</a:t>
            </a:r>
            <a:r>
              <a:rPr lang="en-US" sz="2400" dirty="0" smtClean="0"/>
              <a:t>) from the first paper and </a:t>
            </a:r>
            <a:r>
              <a:rPr lang="en-US" sz="2400" dirty="0" smtClean="0">
                <a:solidFill>
                  <a:srgbClr val="0070C0"/>
                </a:solidFill>
              </a:rPr>
              <a:t>reordered the rows</a:t>
            </a:r>
            <a:r>
              <a:rPr lang="en-US" sz="2400" dirty="0" smtClean="0"/>
              <a:t> so that we had a </a:t>
            </a:r>
            <a:r>
              <a:rPr lang="en-US" sz="2400" dirty="0" smtClean="0">
                <a:solidFill>
                  <a:srgbClr val="FF0000"/>
                </a:solidFill>
              </a:rPr>
              <a:t>simple</a:t>
            </a:r>
            <a:r>
              <a:rPr lang="en-US" sz="2400" dirty="0" smtClean="0"/>
              <a:t> </a:t>
            </a:r>
            <a:r>
              <a:rPr lang="en-US" sz="2400" dirty="0"/>
              <a:t>H(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/>
              <a:t>,</a:t>
            </a:r>
            <a:r>
              <a:rPr lang="en-US" sz="2400" i="1" dirty="0"/>
              <a:t>n</a:t>
            </a:r>
            <a:r>
              <a:rPr lang="en-US" sz="2400" dirty="0" smtClean="0"/>
              <a:t>). The rows and columns are compatible as permutations (since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/>
              <a:t> is odd).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The following gives an example of what we did.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59465"/>
            <a:ext cx="8610600" cy="8597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 smtClean="0"/>
              <a:t>Biembedding Steiner triple systems and </a:t>
            </a:r>
            <a:r>
              <a:rPr lang="en-US" sz="3100" i="1" dirty="0" smtClean="0"/>
              <a:t>n</a:t>
            </a:r>
            <a:r>
              <a:rPr lang="en-US" sz="3100" dirty="0" smtClean="0"/>
              <a:t>-cycle systems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Dinitz and </a:t>
            </a:r>
            <a:r>
              <a:rPr lang="en-US" sz="2200" dirty="0" err="1" smtClean="0"/>
              <a:t>Mattern</a:t>
            </a:r>
            <a:r>
              <a:rPr lang="en-US" sz="2200" dirty="0" smtClean="0"/>
              <a:t> (</a:t>
            </a:r>
            <a:r>
              <a:rPr lang="en-US" sz="2200" i="1" dirty="0" smtClean="0"/>
              <a:t>Austral</a:t>
            </a:r>
            <a:r>
              <a:rPr lang="en-US" sz="2200" i="1" dirty="0"/>
              <a:t>. J. of </a:t>
            </a:r>
            <a:r>
              <a:rPr lang="en-US" sz="2200" i="1" dirty="0" smtClean="0"/>
              <a:t>Comb.,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2200" dirty="0" smtClean="0"/>
              <a:t> 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57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1" y="1371600"/>
            <a:ext cx="89820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199" y="381000"/>
            <a:ext cx="8229600" cy="762000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kern="0" dirty="0" smtClean="0"/>
              <a:t>An Example</a:t>
            </a:r>
            <a:endParaRPr lang="en-US" kern="0" dirty="0"/>
          </a:p>
        </p:txBody>
      </p:sp>
      <p:sp>
        <p:nvSpPr>
          <p:cNvPr id="4" name="Rectangle 3"/>
          <p:cNvSpPr/>
          <p:nvPr/>
        </p:nvSpPr>
        <p:spPr>
          <a:xfrm>
            <a:off x="457199" y="2895600"/>
            <a:ext cx="7467601" cy="304800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We did this for each of the cases of </a:t>
            </a:r>
            <a:r>
              <a:rPr lang="en-US" sz="2400" i="1" dirty="0" smtClean="0">
                <a:solidFill>
                  <a:srgbClr val="0070C0"/>
                </a:solidFill>
              </a:rPr>
              <a:t>n</a:t>
            </a:r>
            <a:r>
              <a:rPr lang="en-US" sz="2400" dirty="0" smtClean="0">
                <a:solidFill>
                  <a:srgbClr val="0070C0"/>
                </a:solidFill>
              </a:rPr>
              <a:t> modulo 8 </a:t>
            </a:r>
          </a:p>
          <a:p>
            <a:r>
              <a:rPr lang="en-US" sz="2400" dirty="0" smtClean="0"/>
              <a:t>Here is one of the cases: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Biembedding Steiner triple systems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n</a:t>
            </a:r>
            <a:r>
              <a:rPr lang="en-US" dirty="0" smtClean="0"/>
              <a:t>-cycle </a:t>
            </a:r>
            <a:r>
              <a:rPr lang="en-US" dirty="0"/>
              <a:t>systems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2428874"/>
            <a:ext cx="71437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7275" y="5791200"/>
            <a:ext cx="706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reordering of the rows is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R </a:t>
            </a:r>
            <a:r>
              <a:rPr lang="en-US" sz="2000" dirty="0">
                <a:solidFill>
                  <a:srgbClr val="FF0000"/>
                </a:solidFill>
              </a:rPr>
              <a:t>= (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9,13,...,</a:t>
            </a:r>
            <a:r>
              <a:rPr lang="en-US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-3;1,11,15,..,</a:t>
            </a:r>
            <a:r>
              <a:rPr lang="en-US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-1;2,10,14,..,</a:t>
            </a:r>
            <a:r>
              <a:rPr lang="en-US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-2;6,8,12,16,..., </a:t>
            </a:r>
            <a:r>
              <a:rPr lang="en-US" sz="20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,5,3,7,4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Theorem</a:t>
            </a:r>
            <a:r>
              <a:rPr lang="en-US" dirty="0" smtClean="0"/>
              <a:t>:  </a:t>
            </a:r>
            <a:r>
              <a:rPr lang="en-US" dirty="0" smtClean="0">
                <a:solidFill>
                  <a:schemeClr val="tx1"/>
                </a:solidFill>
              </a:rPr>
              <a:t>For </a:t>
            </a:r>
            <a:r>
              <a:rPr lang="en-US" dirty="0">
                <a:solidFill>
                  <a:schemeClr val="tx1"/>
                </a:solidFill>
              </a:rPr>
              <a:t>every  </a:t>
            </a: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/>
              <a:t>≥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, there </a:t>
            </a:r>
            <a:r>
              <a:rPr lang="en-US" dirty="0">
                <a:solidFill>
                  <a:schemeClr val="tx1"/>
                </a:solidFill>
              </a:rPr>
              <a:t>exists an orientable biembedding of </a:t>
            </a:r>
            <a:r>
              <a:rPr lang="en-US" dirty="0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6</a:t>
            </a:r>
            <a:r>
              <a:rPr lang="en-US" i="1" baseline="-25000" dirty="0" smtClean="0">
                <a:solidFill>
                  <a:schemeClr val="tx1"/>
                </a:solidFill>
              </a:rPr>
              <a:t>n</a:t>
            </a:r>
            <a:r>
              <a:rPr lang="en-US" baseline="-25000" dirty="0" smtClean="0">
                <a:solidFill>
                  <a:schemeClr val="tx1"/>
                </a:solidFill>
              </a:rPr>
              <a:t>+</a:t>
            </a:r>
            <a:r>
              <a:rPr lang="en-US" baseline="-25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such that every edge is on a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u="sng" dirty="0" smtClean="0">
                <a:solidFill>
                  <a:srgbClr val="0070C0"/>
                </a:solidFill>
              </a:rPr>
              <a:t>-cycle </a:t>
            </a:r>
            <a:r>
              <a:rPr lang="en-US" u="sng" dirty="0">
                <a:solidFill>
                  <a:srgbClr val="0070C0"/>
                </a:solidFill>
              </a:rPr>
              <a:t>and a simple </a:t>
            </a:r>
            <a:r>
              <a:rPr lang="en-US" i="1" u="sng" dirty="0" smtClean="0">
                <a:solidFill>
                  <a:srgbClr val="0070C0"/>
                </a:solidFill>
              </a:rPr>
              <a:t>n</a:t>
            </a:r>
            <a:r>
              <a:rPr lang="en-US" u="sng" dirty="0" smtClean="0">
                <a:solidFill>
                  <a:srgbClr val="0070C0"/>
                </a:solidFill>
              </a:rPr>
              <a:t>-cycle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or </a:t>
            </a:r>
            <a:r>
              <a:rPr lang="en-US" dirty="0">
                <a:solidFill>
                  <a:srgbClr val="00B0F0"/>
                </a:solidFill>
              </a:rPr>
              <a:t>equivalently</a:t>
            </a:r>
            <a:r>
              <a:rPr lang="en-US" dirty="0"/>
              <a:t>,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</a:t>
            </a:r>
            <a:r>
              <a:rPr lang="en-US" dirty="0" smtClean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chemeClr val="tx1"/>
                </a:solidFill>
              </a:rPr>
              <a:t>every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≥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, there exists </a:t>
            </a:r>
            <a:r>
              <a:rPr lang="en-US" dirty="0">
                <a:solidFill>
                  <a:schemeClr val="tx1"/>
                </a:solidFill>
              </a:rPr>
              <a:t>an orientable </a:t>
            </a:r>
            <a:r>
              <a:rPr lang="en-US" dirty="0">
                <a:solidFill>
                  <a:srgbClr val="0070C0"/>
                </a:solidFill>
              </a:rPr>
              <a:t>biembedding  of a Steiner triple system and a simple </a:t>
            </a:r>
            <a:r>
              <a:rPr lang="en-US" i="1" dirty="0" smtClean="0">
                <a:solidFill>
                  <a:srgbClr val="0070C0"/>
                </a:solidFill>
              </a:rPr>
              <a:t>n</a:t>
            </a:r>
            <a:r>
              <a:rPr lang="en-US" dirty="0" smtClean="0">
                <a:solidFill>
                  <a:srgbClr val="0070C0"/>
                </a:solidFill>
              </a:rPr>
              <a:t>-cycle </a:t>
            </a:r>
            <a:r>
              <a:rPr lang="en-US" dirty="0">
                <a:solidFill>
                  <a:srgbClr val="0070C0"/>
                </a:solidFill>
              </a:rPr>
              <a:t>system, both </a:t>
            </a:r>
            <a:r>
              <a:rPr lang="en-US" dirty="0" smtClean="0">
                <a:solidFill>
                  <a:srgbClr val="0070C0"/>
                </a:solidFill>
              </a:rPr>
              <a:t>on 6</a:t>
            </a:r>
            <a:r>
              <a:rPr lang="en-US" i="1" dirty="0" smtClean="0">
                <a:solidFill>
                  <a:srgbClr val="0070C0"/>
                </a:solidFill>
              </a:rPr>
              <a:t>n</a:t>
            </a:r>
            <a:r>
              <a:rPr lang="en-US" dirty="0" smtClean="0">
                <a:solidFill>
                  <a:srgbClr val="0070C0"/>
                </a:solidFill>
              </a:rPr>
              <a:t>+</a:t>
            </a:r>
            <a:r>
              <a:rPr lang="en-US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dirty="0" smtClean="0">
                <a:solidFill>
                  <a:srgbClr val="0070C0"/>
                </a:solidFill>
              </a:rPr>
              <a:t>  points.</a:t>
            </a:r>
            <a:r>
              <a:rPr lang="en-US" dirty="0" smtClean="0">
                <a:solidFill>
                  <a:schemeClr val="tx1"/>
                </a:solidFill>
              </a:rPr>
              <a:t>  Furthermore</a:t>
            </a:r>
            <a:r>
              <a:rPr lang="en-US" dirty="0">
                <a:solidFill>
                  <a:schemeClr val="tx1"/>
                </a:solidFill>
              </a:rPr>
              <a:t>, each of the two cycle systems is cyclic modulo 6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816665"/>
          </a:xfrm>
        </p:spPr>
        <p:txBody>
          <a:bodyPr/>
          <a:lstStyle/>
          <a:p>
            <a:pPr algn="ctr"/>
            <a:r>
              <a:rPr lang="en-US" dirty="0" smtClean="0"/>
              <a:t>Main biembedding theorem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3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So – we would love to be able to order each row of a Heffter array so that the </a:t>
            </a:r>
            <a:r>
              <a:rPr lang="en-US" dirty="0" smtClean="0">
                <a:solidFill>
                  <a:srgbClr val="0070C0"/>
                </a:solidFill>
              </a:rPr>
              <a:t>partial sums are all distinct</a:t>
            </a:r>
            <a:r>
              <a:rPr lang="en-US" dirty="0" smtClean="0"/>
              <a:t>.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This is an interesting problem in it’s own right.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was a cold and snowless winter 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en-US" dirty="0" smtClean="0"/>
              <a:t> … </a:t>
            </a:r>
          </a:p>
          <a:p>
            <a:pPr marL="0" indent="0">
              <a:buNone/>
            </a:pPr>
            <a:r>
              <a:rPr lang="en-US" dirty="0" smtClean="0"/>
              <a:t>So I took a road trip to Waterloo to visit </a:t>
            </a:r>
            <a:r>
              <a:rPr lang="en-US" dirty="0" smtClean="0">
                <a:solidFill>
                  <a:srgbClr val="FF0000"/>
                </a:solidFill>
              </a:rPr>
              <a:t>President Doug.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83535"/>
          </a:xfrm>
        </p:spPr>
        <p:txBody>
          <a:bodyPr/>
          <a:lstStyle/>
          <a:p>
            <a:r>
              <a:rPr lang="en-US" dirty="0" smtClean="0"/>
              <a:t>A short diversion to simple orderings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61949"/>
            <a:ext cx="4279900" cy="3209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66" y="3962400"/>
            <a:ext cx="4859867" cy="273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20238" r="7143" b="1191"/>
          <a:stretch/>
        </p:blipFill>
        <p:spPr>
          <a:xfrm>
            <a:off x="4488584" y="361950"/>
            <a:ext cx="4571712" cy="320992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514600" y="228600"/>
            <a:ext cx="4724400" cy="1223027"/>
          </a:xfrm>
          <a:prstGeom prst="wedgeEllipseCallout">
            <a:avLst>
              <a:gd name="adj1" fmla="val 28498"/>
              <a:gd name="adj2" fmla="val 85696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Beer tasting, wine tasting, Scotch tasting – nice trip!</a:t>
            </a:r>
            <a:endParaRPr lang="en-US" sz="2000" dirty="0" smtClean="0"/>
          </a:p>
          <a:p>
            <a:pPr algn="ctr"/>
            <a:r>
              <a:rPr lang="en-US" sz="2000" dirty="0" smtClean="0"/>
              <a:t>Now let’s order some subsets of groups 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  <a:endParaRPr lang="en-US" sz="2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4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Let  A     </a:t>
            </a:r>
            <a:r>
              <a:rPr lang="en-US" dirty="0" smtClean="0">
                <a:latin typeface="Mathematica7"/>
                <a:ea typeface="Mathematica7"/>
              </a:rPr>
              <a:t>Z</a:t>
            </a:r>
            <a:r>
              <a:rPr lang="en-US" baseline="-25000" dirty="0" smtClean="0">
                <a:ea typeface="Mathematica7"/>
              </a:rPr>
              <a:t>n</a:t>
            </a:r>
            <a:r>
              <a:rPr lang="en-US" dirty="0" smtClean="0">
                <a:ea typeface="Mathematica7"/>
              </a:rPr>
              <a:t> \ {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ea typeface="Cambria Math" panose="02040503050406030204" pitchFamily="18" charset="0"/>
              </a:rPr>
              <a:t>}</a:t>
            </a:r>
            <a:r>
              <a:rPr lang="en-US" dirty="0" smtClean="0"/>
              <a:t> and let                   be an ordering </a:t>
            </a:r>
            <a:r>
              <a:rPr lang="en-US" dirty="0"/>
              <a:t>of the elements in </a:t>
            </a:r>
            <a:r>
              <a:rPr lang="en-US" dirty="0" smtClean="0"/>
              <a:t>A.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                                    be the </a:t>
            </a:r>
            <a:r>
              <a:rPr lang="en-US" dirty="0" err="1" smtClean="0"/>
              <a:t>i</a:t>
            </a:r>
            <a:r>
              <a:rPr lang="en-US" baseline="30000" dirty="0" err="1" smtClean="0"/>
              <a:t>th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partial sum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ordering </a:t>
            </a:r>
            <a:r>
              <a:rPr lang="en-US" dirty="0">
                <a:solidFill>
                  <a:srgbClr val="FF0000"/>
                </a:solidFill>
              </a:rPr>
              <a:t>is </a:t>
            </a:r>
            <a:r>
              <a:rPr lang="en-US" u="sng" dirty="0" smtClean="0">
                <a:solidFill>
                  <a:srgbClr val="FF0000"/>
                </a:solidFill>
              </a:rPr>
              <a:t>simple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if                 for </a:t>
            </a:r>
            <a:r>
              <a:rPr lang="en-US" dirty="0"/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/>
              <a:t>  ≠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 smtClean="0"/>
              <a:t> 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Note that this is equivalent to saying that no “run” </a:t>
            </a:r>
          </a:p>
          <a:p>
            <a:pPr marL="0" indent="0">
              <a:buNone/>
            </a:pPr>
            <a:r>
              <a:rPr lang="en-US" i="1" dirty="0" err="1"/>
              <a:t>r</a:t>
            </a:r>
            <a:r>
              <a:rPr lang="en-US" i="1" baseline="-25000" dirty="0" err="1" smtClean="0"/>
              <a:t>i,j</a:t>
            </a:r>
            <a:r>
              <a:rPr lang="en-US" i="1" baseline="-25000" dirty="0" smtClean="0"/>
              <a:t> </a:t>
            </a:r>
            <a:r>
              <a:rPr lang="en-US" dirty="0" smtClean="0"/>
              <a:t>  is equal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 where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859735"/>
          </a:xfrm>
        </p:spPr>
        <p:txBody>
          <a:bodyPr/>
          <a:lstStyle/>
          <a:p>
            <a:pPr algn="ctr"/>
            <a:r>
              <a:rPr lang="en-US" dirty="0" smtClean="0"/>
              <a:t>Simple orderings of permutations</a:t>
            </a: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892390"/>
              </p:ext>
            </p:extLst>
          </p:nvPr>
        </p:nvGraphicFramePr>
        <p:xfrm>
          <a:off x="3895558" y="1646237"/>
          <a:ext cx="1270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6" name="Equation" r:id="rId3" imgW="634680" imgH="228600" progId="Equation.DSMT4">
                  <p:embed/>
                </p:oleObj>
              </mc:Choice>
              <mc:Fallback>
                <p:oleObj name="Equation" r:id="rId3" imgW="6346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95558" y="1646237"/>
                        <a:ext cx="1270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865869"/>
              </p:ext>
            </p:extLst>
          </p:nvPr>
        </p:nvGraphicFramePr>
        <p:xfrm>
          <a:off x="1371600" y="2743200"/>
          <a:ext cx="213142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7" name="Equation" r:id="rId5" imgW="1130040" imgH="444240" progId="Equation.DSMT4">
                  <p:embed/>
                </p:oleObj>
              </mc:Choice>
              <mc:Fallback>
                <p:oleObj name="Equation" r:id="rId5" imgW="11300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2743200"/>
                        <a:ext cx="213142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976286"/>
              </p:ext>
            </p:extLst>
          </p:nvPr>
        </p:nvGraphicFramePr>
        <p:xfrm>
          <a:off x="4267200" y="3733800"/>
          <a:ext cx="89835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" name="Equation" r:id="rId7" imgW="406080" imgH="241200" progId="Equation.DSMT4">
                  <p:embed/>
                </p:oleObj>
              </mc:Choice>
              <mc:Fallback>
                <p:oleObj name="Equation" r:id="rId7" imgW="406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67200" y="3733800"/>
                        <a:ext cx="898358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23032" y="1676400"/>
                <a:ext cx="505768" cy="366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032" y="1676400"/>
                <a:ext cx="505768" cy="36653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4933"/>
              </p:ext>
            </p:extLst>
          </p:nvPr>
        </p:nvGraphicFramePr>
        <p:xfrm>
          <a:off x="4040188" y="4887913"/>
          <a:ext cx="2251075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9" name="Equation" r:id="rId10" imgW="1193760" imgH="431640" progId="Equation.DSMT4">
                  <p:embed/>
                </p:oleObj>
              </mc:Choice>
              <mc:Fallback>
                <p:oleObj name="Equation" r:id="rId10" imgW="11937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40188" y="4887913"/>
                        <a:ext cx="2251075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146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905001"/>
            <a:ext cx="82296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Example: </a:t>
            </a:r>
            <a:r>
              <a:rPr lang="en-US" i="1" dirty="0"/>
              <a:t>n</a:t>
            </a:r>
            <a:r>
              <a:rPr lang="en-US" dirty="0"/>
              <a:t>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dirty="0"/>
              <a:t>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/>
              <a:t>, </a:t>
            </a:r>
            <a:r>
              <a:rPr lang="en-US" i="1" dirty="0"/>
              <a:t>A</a:t>
            </a:r>
            <a:r>
              <a:rPr lang="en-US" dirty="0"/>
              <a:t> = {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1,2,4,6,7,8</a:t>
            </a:r>
            <a:r>
              <a:rPr lang="en-US" dirty="0" smtClean="0"/>
              <a:t>}.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that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,7,8</a:t>
            </a:r>
            <a:r>
              <a:rPr lang="en-US" dirty="0"/>
              <a:t>) is not a </a:t>
            </a:r>
            <a:r>
              <a:rPr lang="en-US" dirty="0" smtClean="0"/>
              <a:t>simple ordering </a:t>
            </a:r>
            <a:r>
              <a:rPr lang="en-US" dirty="0"/>
              <a:t>of </a:t>
            </a:r>
            <a:r>
              <a:rPr lang="en-US" dirty="0" smtClean="0"/>
              <a:t>A,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1,2,4,7,6,8</a:t>
            </a:r>
            <a:r>
              <a:rPr lang="en-US" dirty="0"/>
              <a:t>) has partial sums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1,3,7,4,0,8</a:t>
            </a:r>
            <a:r>
              <a:rPr lang="en-US" dirty="0"/>
              <a:t>) and hence </a:t>
            </a:r>
            <a:r>
              <a:rPr lang="en-US" i="1" dirty="0">
                <a:solidFill>
                  <a:srgbClr val="00B050"/>
                </a:solidFill>
              </a:rPr>
              <a:t>A</a:t>
            </a:r>
            <a:r>
              <a:rPr lang="en-US" dirty="0">
                <a:solidFill>
                  <a:srgbClr val="00B050"/>
                </a:solidFill>
              </a:rPr>
              <a:t> is </a:t>
            </a:r>
            <a:r>
              <a:rPr lang="en-US" dirty="0" smtClean="0">
                <a:solidFill>
                  <a:srgbClr val="00B050"/>
                </a:solidFill>
              </a:rPr>
              <a:t>has a simple ordering.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5486400"/>
            <a:ext cx="8382000" cy="121920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Invited speakers: </a:t>
            </a:r>
            <a:r>
              <a:rPr lang="en-US" dirty="0" smtClean="0">
                <a:solidFill>
                  <a:schemeClr val="tx1"/>
                </a:solidFill>
              </a:rPr>
              <a:t>Martin </a:t>
            </a:r>
            <a:r>
              <a:rPr lang="en-US" dirty="0" err="1" smtClean="0">
                <a:solidFill>
                  <a:schemeClr val="tx1"/>
                </a:solidFill>
              </a:rPr>
              <a:t>Aigner</a:t>
            </a:r>
            <a:r>
              <a:rPr lang="en-US" dirty="0" smtClean="0">
                <a:solidFill>
                  <a:schemeClr val="tx1"/>
                </a:solidFill>
              </a:rPr>
              <a:t>, Laci </a:t>
            </a:r>
            <a:r>
              <a:rPr lang="en-US" dirty="0" err="1" smtClean="0">
                <a:solidFill>
                  <a:schemeClr val="tx1"/>
                </a:solidFill>
              </a:rPr>
              <a:t>Babai</a:t>
            </a:r>
            <a:r>
              <a:rPr lang="en-US" dirty="0" smtClean="0">
                <a:solidFill>
                  <a:schemeClr val="tx1"/>
                </a:solidFill>
              </a:rPr>
              <a:t>, David </a:t>
            </a:r>
            <a:r>
              <a:rPr lang="en-US" dirty="0" err="1">
                <a:solidFill>
                  <a:schemeClr val="tx1"/>
                </a:solidFill>
              </a:rPr>
              <a:t>B</a:t>
            </a:r>
            <a:r>
              <a:rPr lang="en-US" dirty="0" err="1" smtClean="0">
                <a:solidFill>
                  <a:schemeClr val="tx1"/>
                </a:solidFill>
              </a:rPr>
              <a:t>ressoud</a:t>
            </a:r>
            <a:r>
              <a:rPr lang="en-US" dirty="0" smtClean="0">
                <a:solidFill>
                  <a:schemeClr val="tx1"/>
                </a:solidFill>
              </a:rPr>
              <a:t>, Brendan McKay, Andrew </a:t>
            </a:r>
            <a:r>
              <a:rPr lang="en-US" dirty="0" err="1" smtClean="0">
                <a:solidFill>
                  <a:schemeClr val="tx1"/>
                </a:solidFill>
              </a:rPr>
              <a:t>Odlyzko</a:t>
            </a:r>
            <a:r>
              <a:rPr lang="en-US" dirty="0" smtClean="0">
                <a:solidFill>
                  <a:schemeClr val="tx1"/>
                </a:solidFill>
              </a:rPr>
              <a:t>, Ann </a:t>
            </a:r>
            <a:r>
              <a:rPr lang="en-US" dirty="0" err="1" smtClean="0">
                <a:solidFill>
                  <a:schemeClr val="tx1"/>
                </a:solidFill>
              </a:rPr>
              <a:t>Trenk</a:t>
            </a:r>
            <a:r>
              <a:rPr lang="en-US" dirty="0" smtClean="0">
                <a:solidFill>
                  <a:schemeClr val="tx1"/>
                </a:solidFill>
              </a:rPr>
              <a:t>, Scott Vanstone, J.D.     (I spoke on </a:t>
            </a:r>
            <a:r>
              <a:rPr lang="en-US" dirty="0" err="1" smtClean="0">
                <a:solidFill>
                  <a:srgbClr val="FF0000"/>
                </a:solidFill>
              </a:rPr>
              <a:t>bicoloring</a:t>
            </a:r>
            <a:r>
              <a:rPr lang="en-US" dirty="0" smtClean="0">
                <a:solidFill>
                  <a:srgbClr val="FF0000"/>
                </a:solidFill>
              </a:rPr>
              <a:t> designs</a:t>
            </a:r>
            <a:r>
              <a:rPr lang="en-US" dirty="0" smtClean="0">
                <a:solidFill>
                  <a:schemeClr val="tx1"/>
                </a:solidFill>
              </a:rPr>
              <a:t>). (</a:t>
            </a:r>
            <a:r>
              <a:rPr lang="en-US" dirty="0" smtClean="0">
                <a:solidFill>
                  <a:srgbClr val="0070C0"/>
                </a:solidFill>
              </a:rPr>
              <a:t>224 total talks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04800"/>
            <a:ext cx="7362412" cy="508309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9509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317500" y="341313"/>
            <a:ext cx="8637588" cy="7620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Sequenceable groups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90500" y="1322388"/>
            <a:ext cx="8639175" cy="5297487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Well studied, but no one seems to have looked at sequencing </a:t>
            </a:r>
            <a:r>
              <a:rPr lang="en-US" altLang="en-US" sz="2400" u="sng" dirty="0" smtClean="0">
                <a:solidFill>
                  <a:srgbClr val="FF0000"/>
                </a:solidFill>
                <a:ea typeface="ＭＳ Ｐゴシック" pitchFamily="34" charset="-128"/>
              </a:rPr>
              <a:t>arbitrary subsets of groups.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ea typeface="ＭＳ Ｐゴシック" pitchFamily="34" charset="-128"/>
              </a:rPr>
              <a:t>Since the first element is </a:t>
            </a:r>
            <a:r>
              <a:rPr lang="en-US" altLang="en-US" sz="2400" i="1" dirty="0" smtClean="0">
                <a:ea typeface="ＭＳ Ｐゴシック" pitchFamily="34" charset="-128"/>
              </a:rPr>
              <a:t>e</a:t>
            </a:r>
            <a:r>
              <a:rPr lang="en-US" altLang="en-US" sz="2400" dirty="0" smtClean="0">
                <a:ea typeface="ＭＳ Ｐゴシック" pitchFamily="34" charset="-128"/>
              </a:rPr>
              <a:t>, the entire group can’t add to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0</a:t>
            </a:r>
            <a:r>
              <a:rPr lang="en-US" altLang="en-US" sz="2400" dirty="0" smtClean="0">
                <a:ea typeface="ＭＳ Ｐゴシック" pitchFamily="34" charset="-128"/>
              </a:rPr>
              <a:t> since that would be both the first and last partial sum.  So there must be an element of order 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2400" dirty="0" smtClean="0">
                <a:ea typeface="ＭＳ Ｐゴシック" pitchFamily="34" charset="-128"/>
              </a:rPr>
              <a:t>.  The following covers all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abelian</a:t>
            </a:r>
            <a:r>
              <a:rPr lang="en-US" altLang="en-US" sz="2400" dirty="0" smtClean="0">
                <a:ea typeface="ＭＳ Ｐゴシック" pitchFamily="34" charset="-128"/>
              </a:rPr>
              <a:t> groups.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24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Theorem</a:t>
            </a:r>
            <a:r>
              <a:rPr lang="en-US" altLang="en-US" sz="2400" dirty="0" smtClean="0">
                <a:solidFill>
                  <a:srgbClr val="00B0F0"/>
                </a:solidFill>
                <a:ea typeface="ＭＳ Ｐゴシック" pitchFamily="34" charset="-128"/>
              </a:rPr>
              <a:t> (B. Gordon, 1961):  </a:t>
            </a:r>
            <a:r>
              <a:rPr lang="en-US" altLang="en-US" sz="2400" dirty="0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An abelian group is sequenceable if and only if it has a unique element of order </a:t>
            </a:r>
            <a:r>
              <a:rPr lang="en-US" alt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2400" dirty="0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en-US" sz="1100" dirty="0">
              <a:solidFill>
                <a:schemeClr val="tx1">
                  <a:lumMod val="50000"/>
                </a:schemeClr>
              </a:solidFill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Many results on </a:t>
            </a:r>
            <a:r>
              <a:rPr lang="en-US" altLang="en-US" sz="200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nonabelian</a:t>
            </a:r>
            <a:r>
              <a:rPr lang="en-US" alt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 groups and so called R-</a:t>
            </a:r>
            <a:r>
              <a:rPr lang="en-US" altLang="en-US" sz="2000" dirty="0" err="1" smtClean="0">
                <a:solidFill>
                  <a:schemeClr val="tx1">
                    <a:lumMod val="50000"/>
                  </a:schemeClr>
                </a:solidFill>
                <a:ea typeface="ＭＳ Ｐゴシック" pitchFamily="34" charset="-128"/>
              </a:rPr>
              <a:t>sequenceability</a:t>
            </a:r>
            <a:endParaRPr lang="en-US" altLang="en-US" sz="2000" dirty="0">
              <a:solidFill>
                <a:schemeClr val="tx1">
                  <a:lumMod val="50000"/>
                </a:schemeClr>
              </a:solidFill>
              <a:ea typeface="ＭＳ Ｐゴシック" pitchFamily="34" charset="-128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305050"/>
            <a:ext cx="770740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7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1000" y="1371600"/>
                <a:ext cx="8382000" cy="5410200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>
                    <a:solidFill>
                      <a:srgbClr val="FF0000"/>
                    </a:solidFill>
                  </a:rPr>
                  <a:t>Conjecture: </a:t>
                </a:r>
                <a:r>
                  <a:rPr lang="en-US" dirty="0"/>
                  <a:t>Let  A  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ea typeface="Mathematica7"/>
                  </a:rPr>
                  <a:t> \ {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0</a:t>
                </a:r>
                <a:r>
                  <a:rPr lang="en-US" dirty="0" smtClean="0">
                    <a:ea typeface="Cambria Math" panose="02040503050406030204" pitchFamily="18" charset="0"/>
                  </a:rPr>
                  <a:t>} with |A| = </a:t>
                </a:r>
                <a:r>
                  <a:rPr lang="en-US" i="1" dirty="0" smtClean="0">
                    <a:ea typeface="Cambria Math" panose="02040503050406030204" pitchFamily="18" charset="0"/>
                  </a:rPr>
                  <a:t>k</a:t>
                </a:r>
                <a:r>
                  <a:rPr lang="en-US" dirty="0" smtClean="0">
                    <a:ea typeface="Cambria Math" panose="02040503050406030204" pitchFamily="18" charset="0"/>
                  </a:rPr>
                  <a:t>, </a:t>
                </a:r>
                <a:r>
                  <a:rPr lang="en-US" dirty="0" smtClean="0"/>
                  <a:t> </a:t>
                </a:r>
                <a:r>
                  <a:rPr lang="en-US" dirty="0"/>
                  <a:t>t</a:t>
                </a:r>
                <a:r>
                  <a:rPr lang="en-US" dirty="0" smtClean="0"/>
                  <a:t>hen </a:t>
                </a:r>
                <a:r>
                  <a:rPr lang="en-US" dirty="0"/>
                  <a:t>there </a:t>
                </a:r>
                <a:r>
                  <a:rPr lang="en-US" dirty="0" smtClean="0"/>
                  <a:t>exists a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simple </a:t>
                </a:r>
                <a:r>
                  <a:rPr lang="en-US" dirty="0">
                    <a:solidFill>
                      <a:srgbClr val="FF0000"/>
                    </a:solidFill>
                  </a:rPr>
                  <a:t>ordering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of the elements </a:t>
                </a:r>
                <a:r>
                  <a:rPr lang="en-US" dirty="0" smtClean="0"/>
                  <a:t>of A.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 algn="l">
                  <a:buNone/>
                </a:pPr>
                <a:endParaRPr lang="en-US" sz="1300" dirty="0">
                  <a:solidFill>
                    <a:srgbClr val="00B0F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/>
                  <a:t>We have checked </a:t>
                </a:r>
                <a:r>
                  <a:rPr lang="en-US" dirty="0" smtClean="0"/>
                  <a:t>our </a:t>
                </a:r>
                <a:r>
                  <a:rPr lang="en-US" dirty="0"/>
                  <a:t>conjecture for </a:t>
                </a:r>
                <a:r>
                  <a:rPr lang="en-US" u="sng" dirty="0" smtClean="0">
                    <a:solidFill>
                      <a:srgbClr val="FF0000"/>
                    </a:solidFill>
                  </a:rPr>
                  <a:t>every subset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{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up to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      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n </a:t>
                </a:r>
                <a:r>
                  <a:rPr lang="en-US" dirty="0">
                    <a:solidFill>
                      <a:srgbClr val="FF0000"/>
                    </a:solidFill>
                  </a:rPr>
                  <a:t>= </a:t>
                </a:r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en-US" dirty="0">
                    <a:solidFill>
                      <a:srgbClr val="FF0000"/>
                    </a:solidFill>
                  </a:rPr>
                  <a:t>. 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 smtClean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It’s true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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 algn="l">
                  <a:buNone/>
                </a:pPr>
                <a:r>
                  <a:rPr lang="en-US" dirty="0"/>
                  <a:t>We also prove it true for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≤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dirty="0"/>
                  <a:t> (all </a:t>
                </a:r>
                <a:r>
                  <a:rPr lang="en-US" i="1" dirty="0"/>
                  <a:t>n</a:t>
                </a:r>
                <a:r>
                  <a:rPr lang="en-US" dirty="0" smtClean="0"/>
                  <a:t>).  [Works in all abelian groups.]</a:t>
                </a:r>
              </a:p>
              <a:p>
                <a:pPr marL="0" indent="0" algn="l">
                  <a:buNone/>
                </a:pPr>
                <a:endParaRPr lang="en-US" dirty="0" smtClean="0"/>
              </a:p>
              <a:p>
                <a:pPr marL="0" indent="0" algn="l">
                  <a:buNone/>
                </a:pPr>
                <a:r>
                  <a:rPr lang="en-US" dirty="0"/>
                  <a:t>The conjecture is also true for </a:t>
                </a:r>
                <a:r>
                  <a:rPr lang="en-US" i="1" dirty="0">
                    <a:solidFill>
                      <a:srgbClr val="FF0000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</a:rPr>
                      <m:t> ≤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the additional condition that there is no </a:t>
                </a:r>
                <a:r>
                  <a:rPr lang="en-US" i="1" dirty="0"/>
                  <a:t>x </a:t>
                </a:r>
                <a:r>
                  <a:rPr lang="en-US" dirty="0"/>
                  <a:t>with {</a:t>
                </a:r>
                <a:r>
                  <a:rPr lang="en-US" i="1" dirty="0"/>
                  <a:t>x,-x</a:t>
                </a:r>
                <a:r>
                  <a:rPr lang="en-US" dirty="0"/>
                  <a:t>}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A. [</a:t>
                </a:r>
                <a:r>
                  <a:rPr lang="it-IT" sz="2400" dirty="0">
                    <a:solidFill>
                      <a:srgbClr val="000000"/>
                    </a:solidFill>
                  </a:rPr>
                  <a:t>Costa,Morini, Pasotti, Pellegrini</a:t>
                </a:r>
                <a:r>
                  <a:rPr lang="en-US" sz="2400" dirty="0"/>
                  <a:t>, </a:t>
                </a:r>
                <a:r>
                  <a:rPr lang="en-US" sz="2400" i="1" dirty="0"/>
                  <a:t>Disc. Math.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2018]</a:t>
                </a:r>
              </a:p>
              <a:p>
                <a:pPr marL="0" indent="0" algn="l">
                  <a:buNone/>
                </a:pPr>
                <a:endParaRPr lang="en-US" dirty="0" smtClean="0"/>
              </a:p>
              <a:p>
                <a:pPr marL="0" indent="0" algn="l">
                  <a:buNone/>
                </a:pPr>
                <a:r>
                  <a:rPr lang="en-US" dirty="0" smtClean="0"/>
                  <a:t>In the paper we also proved some probabilistic results and some results specific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 smtClean="0"/>
                  <a:t> when </a:t>
                </a:r>
                <a:r>
                  <a:rPr lang="en-US" i="1" dirty="0" smtClean="0"/>
                  <a:t>p</a:t>
                </a:r>
                <a:r>
                  <a:rPr lang="en-US" dirty="0" smtClean="0"/>
                  <a:t> is  a prime.</a:t>
                </a:r>
              </a:p>
              <a:p>
                <a:pPr marL="0" indent="0" algn="l">
                  <a:buNone/>
                </a:pPr>
                <a:endParaRPr lang="en-US" dirty="0" smtClean="0"/>
              </a:p>
              <a:p>
                <a:pPr marL="0" indent="0" algn="l">
                  <a:buNone/>
                </a:pPr>
                <a:r>
                  <a:rPr lang="en-US" dirty="0" smtClean="0"/>
                  <a:t>Lots more work can be done here.</a:t>
                </a:r>
                <a:endParaRPr lang="en-US" dirty="0"/>
              </a:p>
              <a:p>
                <a:pPr marL="0" indent="0" algn="l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371600"/>
                <a:ext cx="8382000" cy="5410200"/>
              </a:xfrm>
              <a:blipFill rotWithShape="0">
                <a:blip r:embed="rId2"/>
                <a:stretch>
                  <a:fillRect l="-945" t="-2140" r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359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 partial </a:t>
            </a:r>
            <a:r>
              <a:rPr lang="en-US" dirty="0"/>
              <a:t>s</a:t>
            </a:r>
            <a:r>
              <a:rPr lang="en-US" dirty="0" smtClean="0"/>
              <a:t>ums in cyclic groups</a:t>
            </a:r>
            <a:br>
              <a:rPr lang="en-US" dirty="0" smtClean="0"/>
            </a:br>
            <a:r>
              <a:rPr lang="en-US" sz="2000" dirty="0" err="1" smtClean="0"/>
              <a:t>Archdeacon,Dinitz</a:t>
            </a:r>
            <a:r>
              <a:rPr lang="en-US" sz="2000" dirty="0" smtClean="0"/>
              <a:t>, </a:t>
            </a:r>
            <a:r>
              <a:rPr lang="en-US" sz="2000" dirty="0" err="1" smtClean="0"/>
              <a:t>Mattern</a:t>
            </a:r>
            <a:r>
              <a:rPr lang="en-US" sz="2000" dirty="0" smtClean="0"/>
              <a:t>, Stinson (</a:t>
            </a:r>
            <a:r>
              <a:rPr lang="en-US" sz="2000" i="1" dirty="0" smtClean="0"/>
              <a:t>JCMCC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en-US" sz="20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0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Back to making Heffter arrays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99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09600" y="6068668"/>
            <a:ext cx="4191000" cy="3619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/>
              <a:t>Diane </a:t>
            </a:r>
            <a:r>
              <a:rPr lang="en-US" sz="2000" dirty="0"/>
              <a:t>D</a:t>
            </a:r>
            <a:r>
              <a:rPr lang="en-US" sz="2000" dirty="0" smtClean="0"/>
              <a:t>onovan</a:t>
            </a:r>
            <a:endParaRPr lang="en-US" sz="20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738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Results on </a:t>
            </a:r>
            <a:r>
              <a:rPr lang="en-US" dirty="0" smtClean="0">
                <a:solidFill>
                  <a:srgbClr val="FF0000"/>
                </a:solidFill>
              </a:rPr>
              <a:t>square</a:t>
            </a:r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integer</a:t>
            </a:r>
            <a:r>
              <a:rPr lang="en-US" dirty="0" smtClean="0"/>
              <a:t> Heffter arrays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empty cells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(Archdeacon, </a:t>
            </a:r>
            <a:r>
              <a:rPr lang="en-US" sz="2000" dirty="0"/>
              <a:t>D</a:t>
            </a:r>
            <a:r>
              <a:rPr lang="en-US" sz="2000" dirty="0" smtClean="0"/>
              <a:t>onovan, Dinitz, </a:t>
            </a:r>
            <a:r>
              <a:rPr lang="en-US" sz="2000" dirty="0" err="1"/>
              <a:t>Yazici</a:t>
            </a:r>
            <a:r>
              <a:rPr lang="en-US" sz="2000" dirty="0" smtClean="0"/>
              <a:t>  (</a:t>
            </a:r>
            <a:r>
              <a:rPr lang="fr-FR" sz="2000" i="1" dirty="0" smtClean="0"/>
              <a:t>Des</a:t>
            </a:r>
            <a:r>
              <a:rPr lang="fr-FR" sz="2000" i="1" dirty="0"/>
              <a:t>. Codes </a:t>
            </a:r>
            <a:r>
              <a:rPr lang="fr-FR" sz="2000" i="1" dirty="0" err="1" smtClean="0"/>
              <a:t>Cryptogr</a:t>
            </a:r>
            <a:r>
              <a:rPr lang="fr-FR" sz="2000" i="1" dirty="0" smtClean="0"/>
              <a:t>. </a:t>
            </a:r>
            <a:r>
              <a:rPr lang="en-US" sz="2000" dirty="0" smtClean="0"/>
              <a:t>2015)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2" t="-9787" r="6782" b="7289"/>
          <a:stretch/>
        </p:blipFill>
        <p:spPr>
          <a:xfrm>
            <a:off x="-279400" y="1295400"/>
            <a:ext cx="6299200" cy="47244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3886200" y="1856132"/>
            <a:ext cx="4724400" cy="1426265"/>
          </a:xfrm>
          <a:prstGeom prst="wedgeEllipseCallout">
            <a:avLst>
              <a:gd name="adj1" fmla="val -68781"/>
              <a:gd name="adj2" fmla="val 871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Welcome to Australia</a:t>
            </a:r>
            <a:r>
              <a:rPr lang="en-US" sz="2000" dirty="0" smtClean="0"/>
              <a:t>!  </a:t>
            </a:r>
          </a:p>
          <a:p>
            <a:pPr algn="ctr"/>
            <a:r>
              <a:rPr lang="en-US" sz="2000" dirty="0" smtClean="0"/>
              <a:t>Now let’s put some numbers in boxes </a:t>
            </a:r>
            <a:r>
              <a:rPr lang="en-US" sz="2000" dirty="0" smtClean="0">
                <a:sym typeface="Wingdings" panose="05000000000000000000" pitchFamily="2" charset="2"/>
              </a:rPr>
              <a:t></a:t>
            </a:r>
            <a:endParaRPr lang="en-US" sz="20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3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7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Restricted to the case of square arrays with </a:t>
            </a:r>
            <a:r>
              <a:rPr lang="en-US" sz="2400" u="sng" dirty="0" smtClean="0">
                <a:solidFill>
                  <a:srgbClr val="FF0000"/>
                </a:solidFill>
              </a:rPr>
              <a:t>arithmetic over the integers.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2400" dirty="0"/>
              <a:t>W</a:t>
            </a:r>
            <a:r>
              <a:rPr lang="en-US" sz="2400" dirty="0" smtClean="0"/>
              <a:t>e use H(</a:t>
            </a:r>
            <a:r>
              <a:rPr lang="en-US" sz="2400" i="1" dirty="0" err="1" smtClean="0"/>
              <a:t>n</a:t>
            </a:r>
            <a:r>
              <a:rPr lang="en-US" sz="2400" dirty="0" err="1" smtClean="0"/>
              <a:t>;</a:t>
            </a:r>
            <a:r>
              <a:rPr lang="en-US" sz="2400" i="1" dirty="0" err="1" smtClean="0"/>
              <a:t>k</a:t>
            </a:r>
            <a:r>
              <a:rPr lang="en-US" sz="2400" dirty="0" smtClean="0"/>
              <a:t>) to denote an </a:t>
            </a:r>
            <a:r>
              <a:rPr lang="en-US" sz="2400" dirty="0" smtClean="0">
                <a:solidFill>
                  <a:srgbClr val="FF0000"/>
                </a:solidFill>
              </a:rPr>
              <a:t>integer </a:t>
            </a:r>
            <a:r>
              <a:rPr lang="en-US" sz="2400" dirty="0" smtClean="0"/>
              <a:t>n x n Heffter array with k filled cells per row and column.   (An H(</a:t>
            </a:r>
            <a:r>
              <a:rPr lang="en-US" sz="2400" i="1" dirty="0" err="1" smtClean="0"/>
              <a:t>n</a:t>
            </a:r>
            <a:r>
              <a:rPr lang="en-US" sz="2400" dirty="0" err="1" smtClean="0"/>
              <a:t>,</a:t>
            </a:r>
            <a:r>
              <a:rPr lang="en-US" sz="2400" i="1" dirty="0" err="1" smtClean="0"/>
              <a:t>n</a:t>
            </a:r>
            <a:r>
              <a:rPr lang="en-US" sz="2400" dirty="0" err="1" smtClean="0"/>
              <a:t>;</a:t>
            </a:r>
            <a:r>
              <a:rPr lang="en-US" sz="2400" i="1" dirty="0" err="1" smtClean="0"/>
              <a:t>k</a:t>
            </a:r>
            <a:r>
              <a:rPr lang="en-US" sz="2400" dirty="0" err="1" smtClean="0"/>
              <a:t>,</a:t>
            </a:r>
            <a:r>
              <a:rPr lang="en-US" sz="2400" i="1" dirty="0" err="1" smtClean="0"/>
              <a:t>k</a:t>
            </a:r>
            <a:r>
              <a:rPr lang="en-US" sz="2400" dirty="0" smtClean="0"/>
              <a:t>) ).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 smtClean="0"/>
              <a:t>     An H(</a:t>
            </a:r>
            <a:r>
              <a:rPr lang="en-US" sz="24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5;4</a:t>
            </a:r>
            <a:r>
              <a:rPr lang="en-US" sz="2400" dirty="0" smtClean="0"/>
              <a:t>):				       </a:t>
            </a:r>
            <a:r>
              <a:rPr lang="en-US" sz="2400" dirty="0" smtClean="0">
                <a:solidFill>
                  <a:srgbClr val="00B0F0"/>
                </a:solidFill>
              </a:rPr>
              <a:t>it is also shiftable </a:t>
            </a:r>
            <a:r>
              <a:rPr lang="en-US" sz="2400" dirty="0" smtClean="0">
                <a:solidFill>
                  <a:srgbClr val="00B0F0"/>
                </a:solidFill>
                <a:sym typeface="Wingdings" panose="05000000000000000000" pitchFamily="2" charset="2"/>
              </a:rPr>
              <a:t></a:t>
            </a:r>
            <a:endParaRPr lang="en-US" sz="2400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u="sng" dirty="0" smtClean="0">
                <a:solidFill>
                  <a:srgbClr val="FF0000"/>
                </a:solidFill>
              </a:rPr>
              <a:t>necessary condition </a:t>
            </a:r>
            <a:r>
              <a:rPr lang="en-US" sz="2400" dirty="0" smtClean="0">
                <a:solidFill>
                  <a:srgbClr val="FF0000"/>
                </a:solidFill>
              </a:rPr>
              <a:t>for the existence of an </a:t>
            </a:r>
            <a:r>
              <a:rPr lang="en-US" sz="2400" i="1" dirty="0" smtClean="0">
                <a:solidFill>
                  <a:srgbClr val="FF0000"/>
                </a:solidFill>
              </a:rPr>
              <a:t>integer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H(</a:t>
            </a:r>
            <a:r>
              <a:rPr lang="en-US" sz="2400" i="1" dirty="0" err="1">
                <a:solidFill>
                  <a:srgbClr val="FF0000"/>
                </a:solidFill>
              </a:rPr>
              <a:t>n</a:t>
            </a:r>
            <a:r>
              <a:rPr lang="en-US" sz="2400" dirty="0" err="1">
                <a:solidFill>
                  <a:srgbClr val="FF0000"/>
                </a:solidFill>
              </a:rPr>
              <a:t>;</a:t>
            </a:r>
            <a:r>
              <a:rPr lang="en-US" sz="2400" i="1" dirty="0" err="1">
                <a:solidFill>
                  <a:srgbClr val="FF0000"/>
                </a:solidFill>
              </a:rPr>
              <a:t>k</a:t>
            </a:r>
            <a:r>
              <a:rPr lang="en-US" sz="2400" dirty="0" smtClean="0">
                <a:solidFill>
                  <a:srgbClr val="FF0000"/>
                </a:solidFill>
              </a:rPr>
              <a:t>) is that  </a:t>
            </a:r>
            <a:r>
              <a:rPr lang="en-US" sz="2400" i="1" dirty="0" err="1" smtClean="0">
                <a:solidFill>
                  <a:srgbClr val="FF0000"/>
                </a:solidFill>
              </a:rPr>
              <a:t>nk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0, 3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mod </a:t>
            </a:r>
            <a:r>
              <a:rPr 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4.</a:t>
            </a:r>
            <a:endParaRPr lang="en-US" sz="2400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738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Results on </a:t>
            </a:r>
            <a:r>
              <a:rPr lang="en-US" dirty="0" smtClean="0">
                <a:solidFill>
                  <a:srgbClr val="FF0000"/>
                </a:solidFill>
              </a:rPr>
              <a:t>square</a:t>
            </a:r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integer</a:t>
            </a:r>
            <a:r>
              <a:rPr lang="en-US" dirty="0" smtClean="0"/>
              <a:t> Heffter arrays </a:t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 smtClean="0">
                <a:solidFill>
                  <a:srgbClr val="FF0000"/>
                </a:solidFill>
              </a:rPr>
              <a:t>empty cells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(</a:t>
            </a:r>
            <a:r>
              <a:rPr lang="en-US" sz="2000" dirty="0"/>
              <a:t>Archdeacon, Donovan, Dinitz, </a:t>
            </a:r>
            <a:r>
              <a:rPr lang="en-US" sz="2000" dirty="0" err="1"/>
              <a:t>Yazici</a:t>
            </a:r>
            <a:r>
              <a:rPr lang="en-US" sz="2000" dirty="0"/>
              <a:t>  (</a:t>
            </a:r>
            <a:r>
              <a:rPr lang="fr-FR" sz="2000" i="1" dirty="0"/>
              <a:t>Des. Codes </a:t>
            </a:r>
            <a:r>
              <a:rPr lang="fr-FR" sz="2000" i="1" dirty="0" err="1"/>
              <a:t>Cryptogr</a:t>
            </a:r>
            <a:r>
              <a:rPr lang="fr-FR" sz="2000" i="1" dirty="0"/>
              <a:t>. </a:t>
            </a:r>
            <a:r>
              <a:rPr lang="en-US" sz="2000" dirty="0"/>
              <a:t>2015)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450152"/>
              </p:ext>
            </p:extLst>
          </p:nvPr>
        </p:nvGraphicFramePr>
        <p:xfrm>
          <a:off x="2743200" y="3505200"/>
          <a:ext cx="2486025" cy="182245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97205"/>
                <a:gridCol w="497205"/>
                <a:gridCol w="497205"/>
                <a:gridCol w="497205"/>
                <a:gridCol w="497205"/>
              </a:tblGrid>
              <a:tr h="36449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-8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-14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-9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-15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-11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4490">
                <a:tc>
                  <a:txBody>
                    <a:bodyPr/>
                    <a:lstStyle/>
                    <a:p>
                      <a:pPr algn="ctr"/>
                      <a:r>
                        <a:rPr lang="en-US" sz="1600" b="1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-13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33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1371600"/>
            <a:ext cx="48768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Again this was the easiest case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  <a:ea typeface="Cambria Math" panose="02040503050406030204" pitchFamily="18" charset="0"/>
              </a:rPr>
              <a:t>Use </a:t>
            </a:r>
            <a:r>
              <a:rPr lang="en-US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x 2 “</a:t>
            </a:r>
            <a:r>
              <a:rPr lang="en-US" dirty="0" smtClean="0">
                <a:solidFill>
                  <a:srgbClr val="00B0F0"/>
                </a:solidFill>
              </a:rPr>
              <a:t>tiles” and put them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together to get </a:t>
            </a:r>
            <a:r>
              <a:rPr lang="en-US" dirty="0" smtClean="0">
                <a:solidFill>
                  <a:srgbClr val="00B0F0"/>
                </a:solidFill>
              </a:rPr>
              <a:t>cases </a:t>
            </a:r>
            <a:r>
              <a:rPr lang="en-US" dirty="0" smtClean="0">
                <a:solidFill>
                  <a:srgbClr val="00B0F0"/>
                </a:solidFill>
              </a:rPr>
              <a:t>with   </a:t>
            </a:r>
            <a:endParaRPr lang="en-US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i="1" dirty="0" smtClean="0">
                <a:solidFill>
                  <a:srgbClr val="00B0F0"/>
                </a:solidFill>
              </a:rPr>
              <a:t>     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and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both even</a:t>
            </a:r>
            <a:r>
              <a:rPr lang="en-US" dirty="0" smtClean="0">
                <a:solidFill>
                  <a:srgbClr val="00B0F0"/>
                </a:solidFill>
              </a:rPr>
              <a:t>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B0F0"/>
                </a:solidFill>
              </a:rPr>
              <a:t>Also have a general </a:t>
            </a:r>
            <a:r>
              <a:rPr lang="en-US" u="sng" dirty="0" smtClean="0">
                <a:solidFill>
                  <a:srgbClr val="00B0F0"/>
                </a:solidFill>
              </a:rPr>
              <a:t>shiftable</a:t>
            </a:r>
            <a:r>
              <a:rPr lang="en-US" dirty="0" smtClean="0">
                <a:solidFill>
                  <a:srgbClr val="00B0F0"/>
                </a:solidFill>
              </a:rPr>
              <a:t> H(n;</a:t>
            </a:r>
            <a:r>
              <a:rPr lang="en-US" dirty="0" smtClean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) construction (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can be odd or even</a:t>
            </a:r>
            <a:r>
              <a:rPr lang="en-US" dirty="0" smtClean="0">
                <a:solidFill>
                  <a:srgbClr val="00B0F0"/>
                </a:solidFill>
              </a:rPr>
              <a:t>).  The </a:t>
            </a:r>
            <a:r>
              <a:rPr lang="en-US" u="sng" dirty="0" smtClean="0">
                <a:solidFill>
                  <a:schemeClr val="tx1"/>
                </a:solidFill>
              </a:rPr>
              <a:t>diagonal structure </a:t>
            </a:r>
            <a:r>
              <a:rPr lang="en-US" dirty="0" smtClean="0">
                <a:solidFill>
                  <a:srgbClr val="00B0F0"/>
                </a:solidFill>
              </a:rPr>
              <a:t>of these was very useful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Even number of filled cells per row and column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67200"/>
            <a:ext cx="305189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1524000"/>
            <a:ext cx="31034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61722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 solved this case completely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41386" y="1337482"/>
            <a:ext cx="8229600" cy="53340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Here we realized that integer – current labelings of the </a:t>
            </a:r>
            <a:r>
              <a:rPr lang="en-US" sz="2400" u="sng" dirty="0" smtClean="0">
                <a:solidFill>
                  <a:srgbClr val="0070C0"/>
                </a:solidFill>
              </a:rPr>
              <a:t>Mobius ladder graph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and the </a:t>
            </a:r>
            <a:r>
              <a:rPr lang="en-US" sz="2400" u="sng" dirty="0" smtClean="0">
                <a:solidFill>
                  <a:srgbClr val="0070C0"/>
                </a:solidFill>
              </a:rPr>
              <a:t>circular ladder graph </a:t>
            </a:r>
            <a:r>
              <a:rPr lang="en-US" sz="2400" dirty="0" smtClean="0">
                <a:solidFill>
                  <a:srgbClr val="FF0000"/>
                </a:solidFill>
              </a:rPr>
              <a:t>given by </a:t>
            </a:r>
            <a:r>
              <a:rPr lang="en-US" sz="2400" dirty="0" err="1" smtClean="0">
                <a:solidFill>
                  <a:srgbClr val="FF0000"/>
                </a:solidFill>
              </a:rPr>
              <a:t>Youngs</a:t>
            </a:r>
            <a:r>
              <a:rPr lang="en-US" sz="2400" dirty="0" smtClean="0">
                <a:solidFill>
                  <a:srgbClr val="FF0000"/>
                </a:solidFill>
              </a:rPr>
              <a:t> in </a:t>
            </a:r>
            <a:r>
              <a:rPr 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1970</a:t>
            </a:r>
            <a:r>
              <a:rPr lang="en-US" sz="2400" dirty="0" smtClean="0">
                <a:solidFill>
                  <a:srgbClr val="FF0000"/>
                </a:solidFill>
              </a:rPr>
              <a:t> directly give diagonal Heffter arrays H(</a:t>
            </a:r>
            <a:r>
              <a:rPr lang="en-US" sz="2400" i="1" dirty="0" smtClean="0">
                <a:solidFill>
                  <a:srgbClr val="FF0000"/>
                </a:solidFill>
              </a:rPr>
              <a:t>n</a:t>
            </a:r>
            <a:r>
              <a:rPr lang="en-US" sz="2400" dirty="0" smtClean="0">
                <a:solidFill>
                  <a:srgbClr val="FF0000"/>
                </a:solidFill>
              </a:rPr>
              <a:t>;</a:t>
            </a:r>
            <a:r>
              <a:rPr lang="en-US" sz="24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).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2000" dirty="0" smtClean="0"/>
              <a:t>Example:</a:t>
            </a:r>
            <a:r>
              <a:rPr lang="en-US" sz="2400" dirty="0" smtClean="0"/>
              <a:t> </a:t>
            </a:r>
            <a:r>
              <a:rPr lang="en-US" sz="2000" dirty="0" smtClean="0"/>
              <a:t>An integer-current assignment for the Mobius ladder on </a:t>
            </a:r>
            <a:r>
              <a:rPr lang="en-US" sz="20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13</a:t>
            </a:r>
            <a:r>
              <a:rPr lang="en-US" sz="2000" dirty="0" smtClean="0">
                <a:solidFill>
                  <a:srgbClr val="FF0000"/>
                </a:solidFill>
              </a:rPr>
              <a:t> rungs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                         The resulting H(</a:t>
            </a:r>
            <a:r>
              <a:rPr lang="en-US" sz="2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13;3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200" dirty="0" smtClean="0">
                <a:solidFill>
                  <a:schemeClr val="tx1"/>
                </a:solidFill>
              </a:rPr>
              <a:t>Adding shifted copies of the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d</a:t>
            </a:r>
            <a:r>
              <a:rPr lang="en-US" sz="2200" dirty="0" smtClean="0">
                <a:solidFill>
                  <a:schemeClr val="tx1"/>
                </a:solidFill>
              </a:rPr>
              <a:t>iagonal H(</a:t>
            </a:r>
            <a:r>
              <a:rPr lang="en-US" sz="2200" i="1" dirty="0" smtClean="0">
                <a:solidFill>
                  <a:schemeClr val="tx1"/>
                </a:solidFill>
              </a:rPr>
              <a:t>n</a:t>
            </a:r>
            <a:r>
              <a:rPr lang="en-US" sz="2200" dirty="0" smtClean="0">
                <a:solidFill>
                  <a:schemeClr val="tx1"/>
                </a:solidFill>
              </a:rPr>
              <a:t>;</a:t>
            </a:r>
            <a:r>
              <a:rPr lang="en-US" sz="22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en-US" sz="2200" dirty="0" smtClean="0">
                <a:solidFill>
                  <a:schemeClr val="tx1"/>
                </a:solidFill>
              </a:rPr>
              <a:t>) completes this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c</a:t>
            </a:r>
            <a:r>
              <a:rPr lang="en-US" sz="2200" dirty="0" smtClean="0">
                <a:solidFill>
                  <a:schemeClr val="tx1"/>
                </a:solidFill>
              </a:rPr>
              <a:t>ase. 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5333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Number of filled cells per row, 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sz="2700" dirty="0" smtClean="0"/>
              <a:t>≡ </a:t>
            </a:r>
            <a:r>
              <a:rPr lang="en-US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>
                <a:solidFill>
                  <a:sysClr val="windowText" lastClr="000000"/>
                </a:solidFill>
              </a:rPr>
              <a:t>mod </a:t>
            </a:r>
            <a:r>
              <a:rPr lang="en-US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1800"/>
            <a:ext cx="7320032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86" y="4419600"/>
            <a:ext cx="2906614" cy="2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0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7675" y="15240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We had several methods for this case, and got “most” of the instances.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However </a:t>
            </a:r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dirty="0" smtClean="0">
                <a:solidFill>
                  <a:srgbClr val="0070C0"/>
                </a:solidFill>
              </a:rPr>
              <a:t>e could not solve it completely.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next slide summarizes our results.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476250"/>
            <a:ext cx="8229600" cy="533399"/>
          </a:xfrm>
          <a:prstGeom prst="rect">
            <a:avLst/>
          </a:prstGeom>
        </p:spPr>
        <p:txBody>
          <a:bodyPr anchor="b" anchorCtr="0">
            <a:normAutofit fontScale="90000" lnSpcReduction="100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Number of filled </a:t>
            </a:r>
            <a:r>
              <a:rPr lang="en-US" dirty="0" smtClean="0"/>
              <a:t>cells </a:t>
            </a:r>
            <a:r>
              <a:rPr lang="en-US" dirty="0"/>
              <a:t>per </a:t>
            </a:r>
            <a:r>
              <a:rPr lang="en-US" dirty="0" smtClean="0"/>
              <a:t>row,  </a:t>
            </a:r>
            <a:r>
              <a:rPr lang="en-US" kern="0" dirty="0" smtClean="0"/>
              <a:t>k </a:t>
            </a:r>
            <a:r>
              <a:rPr lang="en-US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≡</a:t>
            </a:r>
            <a:r>
              <a:rPr lang="en-US" kern="0" dirty="0" smtClean="0">
                <a:solidFill>
                  <a:sysClr val="windowText" lastClr="000000"/>
                </a:solidFill>
              </a:rPr>
              <a:t> </a:t>
            </a:r>
            <a:r>
              <a:rPr lang="en-US" kern="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kern="0" dirty="0" smtClean="0">
                <a:solidFill>
                  <a:sysClr val="windowText" lastClr="000000"/>
                </a:solidFill>
              </a:rPr>
              <a:t> mod </a:t>
            </a:r>
            <a:r>
              <a:rPr lang="en-US" kern="0" dirty="0" smtClean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1146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 table shows our results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Summary of results on square integer </a:t>
            </a:r>
            <a:r>
              <a:rPr lang="en-US" dirty="0"/>
              <a:t>H</a:t>
            </a:r>
            <a:r>
              <a:rPr lang="en-US" dirty="0" smtClean="0"/>
              <a:t>effter arrays H(</a:t>
            </a:r>
            <a:r>
              <a:rPr lang="en-US" dirty="0" err="1" smtClean="0"/>
              <a:t>n;k</a:t>
            </a:r>
            <a:r>
              <a:rPr lang="en-US" dirty="0" smtClean="0"/>
              <a:t>) with empty cells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599"/>
            <a:ext cx="83724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71" y="1919107"/>
            <a:ext cx="3581400" cy="477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7286"/>
            <a:ext cx="3405171" cy="2553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22607"/>
            <a:ext cx="2971800" cy="222885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57200" y="83368"/>
            <a:ext cx="8229600" cy="12997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Further Results on </a:t>
            </a:r>
            <a:r>
              <a:rPr lang="en-US" dirty="0" smtClean="0">
                <a:solidFill>
                  <a:srgbClr val="FF0000"/>
                </a:solidFill>
              </a:rPr>
              <a:t>square integer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Heffter arrays with empty cells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dirty="0" smtClean="0"/>
              <a:t>Dinitz and </a:t>
            </a:r>
            <a:r>
              <a:rPr lang="en-US" sz="2000" dirty="0" err="1" smtClean="0"/>
              <a:t>Wanless</a:t>
            </a:r>
            <a:r>
              <a:rPr lang="en-US" sz="2000" dirty="0" smtClean="0"/>
              <a:t>, (</a:t>
            </a:r>
            <a:r>
              <a:rPr lang="en-US" sz="2000" i="1" dirty="0" err="1" smtClean="0"/>
              <a:t>Ars</a:t>
            </a:r>
            <a:r>
              <a:rPr lang="en-US" sz="2000" i="1" dirty="0"/>
              <a:t>. Math. </a:t>
            </a:r>
            <a:r>
              <a:rPr lang="en-US" sz="2000" i="1" dirty="0" err="1"/>
              <a:t>Contemp</a:t>
            </a:r>
            <a:r>
              <a:rPr lang="en-US" sz="2000" i="1" dirty="0"/>
              <a:t> </a:t>
            </a:r>
            <a:r>
              <a:rPr lang="en-US" sz="2000" dirty="0" smtClean="0"/>
              <a:t>2017)</a:t>
            </a:r>
            <a:endParaRPr lang="en-US" sz="2000" dirty="0"/>
          </a:p>
        </p:txBody>
      </p:sp>
      <p:sp>
        <p:nvSpPr>
          <p:cNvPr id="2" name="Oval Callout 1"/>
          <p:cNvSpPr/>
          <p:nvPr/>
        </p:nvSpPr>
        <p:spPr>
          <a:xfrm>
            <a:off x="3581400" y="1578204"/>
            <a:ext cx="2286000" cy="1524000"/>
          </a:xfrm>
          <a:prstGeom prst="wedgeEllipseCallout">
            <a:avLst>
              <a:gd name="adj1" fmla="val -66215"/>
              <a:gd name="adj2" fmla="val 69465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 sure do like to ski!!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Now lets put some numbers in boxes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300" y="4171164"/>
            <a:ext cx="13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Ian </a:t>
            </a:r>
            <a:r>
              <a:rPr lang="en-US" dirty="0" err="1" smtClean="0"/>
              <a:t>Wanless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4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31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It begins in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1" y="2057400"/>
            <a:ext cx="3629829" cy="406607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895600" y="1295400"/>
            <a:ext cx="4724400" cy="1752600"/>
          </a:xfrm>
          <a:prstGeom prst="wedgeEllipseCallout">
            <a:avLst>
              <a:gd name="adj1" fmla="val -68176"/>
              <a:gd name="adj2" fmla="val 7802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Jeff,  we are going to have lots of fun with this.  It has to do with </a:t>
            </a:r>
            <a:r>
              <a:rPr lang="en-US" sz="2000" u="sng" dirty="0" smtClean="0">
                <a:solidFill>
                  <a:srgbClr val="FF0000"/>
                </a:solidFill>
              </a:rPr>
              <a:t>topological embeddings </a:t>
            </a:r>
            <a:r>
              <a:rPr lang="en-US" sz="2000" dirty="0" smtClean="0"/>
              <a:t>and </a:t>
            </a:r>
            <a:r>
              <a:rPr lang="en-US" sz="2000" u="sng" dirty="0" smtClean="0">
                <a:solidFill>
                  <a:srgbClr val="FF0000"/>
                </a:solidFill>
              </a:rPr>
              <a:t>putting numbers in boxes</a:t>
            </a:r>
            <a:endParaRPr lang="en-US" sz="2000" u="sng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6123473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Dan Archdeacon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 table shows our results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Summary of results on </a:t>
            </a:r>
            <a:r>
              <a:rPr lang="en-US" dirty="0" smtClean="0">
                <a:solidFill>
                  <a:srgbClr val="FF0000"/>
                </a:solidFill>
              </a:rPr>
              <a:t>square integer </a:t>
            </a:r>
            <a:r>
              <a:rPr lang="en-US" dirty="0"/>
              <a:t>H</a:t>
            </a:r>
            <a:r>
              <a:rPr lang="en-US" dirty="0" smtClean="0"/>
              <a:t>effter arrays H(</a:t>
            </a:r>
            <a:r>
              <a:rPr lang="en-US" i="1" dirty="0" err="1" smtClean="0"/>
              <a:t>n</a:t>
            </a:r>
            <a:r>
              <a:rPr lang="en-US" dirty="0" err="1" smtClean="0"/>
              <a:t>;</a:t>
            </a:r>
            <a:r>
              <a:rPr lang="en-US" i="1" dirty="0" err="1" smtClean="0"/>
              <a:t>k</a:t>
            </a:r>
            <a:r>
              <a:rPr lang="en-US" dirty="0" smtClean="0"/>
              <a:t>) with empty cells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599"/>
            <a:ext cx="8372475" cy="284797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3705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 table shows our results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Summary of results on </a:t>
            </a:r>
            <a:r>
              <a:rPr lang="en-US" dirty="0" smtClean="0">
                <a:solidFill>
                  <a:srgbClr val="FF0000"/>
                </a:solidFill>
              </a:rPr>
              <a:t>square integer </a:t>
            </a:r>
            <a:r>
              <a:rPr lang="en-US" dirty="0"/>
              <a:t>H</a:t>
            </a:r>
            <a:r>
              <a:rPr lang="en-US" dirty="0" smtClean="0"/>
              <a:t>effter arrays H(</a:t>
            </a:r>
            <a:r>
              <a:rPr lang="en-US" dirty="0" err="1" smtClean="0"/>
              <a:t>n;k</a:t>
            </a:r>
            <a:r>
              <a:rPr lang="en-US" dirty="0" smtClean="0"/>
              <a:t>) with empty cells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599"/>
            <a:ext cx="83724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6337" y="5947769"/>
            <a:ext cx="678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two missing congruence classes both have </a:t>
            </a:r>
            <a:r>
              <a:rPr lang="en-US" sz="2000" i="1" dirty="0" smtClean="0"/>
              <a:t>k</a:t>
            </a:r>
            <a:r>
              <a:rPr lang="en-US" sz="2000" dirty="0" smtClean="0"/>
              <a:t> </a:t>
            </a:r>
            <a:r>
              <a:rPr lang="en-US" sz="1600" dirty="0" smtClean="0"/>
              <a:t>≡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 smtClean="0"/>
              <a:t> (mod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2286000" y="2819400"/>
            <a:ext cx="3733800" cy="1371600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6000" y="4724400"/>
            <a:ext cx="3733800" cy="638174"/>
          </a:xfrm>
          <a:prstGeom prst="round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10000"/>
            <a:ext cx="4801792" cy="29700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631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 more flexible way to fill diagonals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Theorem: </a:t>
            </a:r>
            <a:r>
              <a:rPr lang="en-US" sz="2400" dirty="0" smtClean="0"/>
              <a:t>For every</a:t>
            </a:r>
            <a:r>
              <a:rPr lang="en-US" sz="2400" i="1" dirty="0" smtClean="0"/>
              <a:t> n </a:t>
            </a:r>
            <a:r>
              <a:rPr lang="en-US" sz="2400" dirty="0"/>
              <a:t>≥</a:t>
            </a:r>
            <a:r>
              <a:rPr lang="en-US" sz="2400" dirty="0" smtClean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/>
              <a:t> and </a:t>
            </a:r>
            <a:r>
              <a:rPr lang="en-US" sz="2400" u="sng" dirty="0" smtClean="0">
                <a:solidFill>
                  <a:srgbClr val="FF0000"/>
                </a:solidFill>
              </a:rPr>
              <a:t>any two pairs of consecutive diagonals</a:t>
            </a:r>
            <a:r>
              <a:rPr lang="en-US" sz="2400" dirty="0" smtClean="0"/>
              <a:t>, there exists a </a:t>
            </a:r>
            <a:r>
              <a:rPr lang="en-US" sz="2400" u="sng" dirty="0" err="1" smtClean="0">
                <a:solidFill>
                  <a:srgbClr val="0070C0"/>
                </a:solidFill>
              </a:rPr>
              <a:t>shiftable</a:t>
            </a:r>
            <a:r>
              <a:rPr lang="en-US" sz="2400" u="sng" dirty="0" smtClean="0">
                <a:solidFill>
                  <a:srgbClr val="0070C0"/>
                </a:solidFill>
              </a:rPr>
              <a:t> integer Heffter array H(</a:t>
            </a:r>
            <a:r>
              <a:rPr lang="en-US" sz="2400" i="1" u="sng" dirty="0" smtClean="0">
                <a:solidFill>
                  <a:srgbClr val="0070C0"/>
                </a:solidFill>
              </a:rPr>
              <a:t>n</a:t>
            </a:r>
            <a:r>
              <a:rPr lang="en-US" sz="2400" u="sng" dirty="0">
                <a:solidFill>
                  <a:srgbClr val="0070C0"/>
                </a:solidFill>
              </a:rPr>
              <a:t>;</a:t>
            </a:r>
            <a:r>
              <a:rPr lang="en-US" sz="2400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u="sng" dirty="0" smtClean="0">
                <a:solidFill>
                  <a:srgbClr val="0070C0"/>
                </a:solidFill>
              </a:rPr>
              <a:t>) </a:t>
            </a:r>
            <a:r>
              <a:rPr lang="en-US" sz="2400" dirty="0" smtClean="0"/>
              <a:t>with filled cells contained in the four diagonal cells.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FF0000"/>
                </a:solidFill>
              </a:rPr>
              <a:t>Proof</a:t>
            </a:r>
            <a:r>
              <a:rPr lang="en-US" sz="2400" dirty="0" smtClean="0">
                <a:solidFill>
                  <a:srgbClr val="0070C0"/>
                </a:solidFill>
              </a:rPr>
              <a:t> (by construction)</a:t>
            </a:r>
            <a:r>
              <a:rPr lang="en-US" sz="2400" dirty="0" smtClean="0"/>
              <a:t>:  An H(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400" dirty="0"/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/>
              <a:t>) using two sets of consecutive diagonals.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1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53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 smtClean="0"/>
              <a:t>Armed with this construction, we basically only need find a </a:t>
            </a:r>
            <a:r>
              <a:rPr lang="en-US" dirty="0" smtClean="0">
                <a:solidFill>
                  <a:srgbClr val="FF0000"/>
                </a:solidFill>
              </a:rPr>
              <a:t>solution with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 smtClean="0"/>
              <a:t>, and then add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/>
              <a:t> filled cells per row and column to get an integer  H(</a:t>
            </a:r>
            <a:r>
              <a:rPr lang="en-US" i="1" dirty="0" err="1" smtClean="0"/>
              <a:t>n;k</a:t>
            </a:r>
            <a:r>
              <a:rPr lang="en-US" dirty="0" smtClean="0"/>
              <a:t>), for all </a:t>
            </a:r>
            <a:r>
              <a:rPr lang="en-US" i="1" dirty="0" smtClean="0"/>
              <a:t>n</a:t>
            </a:r>
            <a:r>
              <a:rPr lang="en-US" dirty="0" smtClean="0"/>
              <a:t> ≡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r>
              <a:rPr lang="en-US" dirty="0" smtClean="0"/>
              <a:t> (mod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all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≡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 (mod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with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dirty="0" smtClean="0"/>
              <a:t>≤ </a:t>
            </a:r>
            <a:r>
              <a:rPr lang="en-US" i="1" dirty="0" smtClean="0"/>
              <a:t>k </a:t>
            </a:r>
            <a:r>
              <a:rPr lang="en-US" dirty="0" smtClean="0"/>
              <a:t>&lt; </a:t>
            </a:r>
            <a:r>
              <a:rPr lang="en-US" i="1" dirty="0" smtClean="0"/>
              <a:t>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began with roughly the construction of the Heffter arrays coming from ladder graphs and we added two more diagonals.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2743200"/>
            <a:ext cx="5961223" cy="35814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7619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 This kind of shows the type of pattern </a:t>
            </a:r>
          </a:p>
          <a:p>
            <a:pPr marL="0" indent="0" algn="ctr">
              <a:buNone/>
            </a:pPr>
            <a:r>
              <a:rPr lang="en-US" dirty="0" smtClean="0"/>
              <a:t>that we found and will generalize.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>
            <a:normAutofit/>
          </a:bodyPr>
          <a:lstStyle/>
          <a:p>
            <a:r>
              <a:rPr lang="en-US" dirty="0" smtClean="0"/>
              <a:t>Found one!!    An integer H(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11;5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16019" y="1828800"/>
            <a:ext cx="3505200" cy="3581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129435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u="sng" dirty="0" smtClean="0"/>
              <a:t>general construction </a:t>
            </a:r>
            <a:r>
              <a:rPr lang="en-US" sz="2800" dirty="0" smtClean="0"/>
              <a:t>for </a:t>
            </a:r>
            <a:r>
              <a:rPr lang="en-US" sz="2800" i="1" dirty="0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=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/>
              <a:t> and</a:t>
            </a:r>
            <a:r>
              <a:rPr lang="en-US" sz="2800" i="1" dirty="0" smtClean="0"/>
              <a:t> n</a:t>
            </a:r>
            <a:r>
              <a:rPr lang="en-US" sz="2800" i="1" dirty="0"/>
              <a:t> </a:t>
            </a:r>
            <a:r>
              <a:rPr lang="en-US" sz="2400" dirty="0"/>
              <a:t>≡</a:t>
            </a:r>
            <a:r>
              <a:rPr lang="en-US" sz="2800" dirty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/>
              <a:t> </a:t>
            </a:r>
            <a:r>
              <a:rPr lang="en-US" sz="2800" dirty="0"/>
              <a:t>(mod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/>
              <a:t>)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found by computer search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8215"/>
            <a:ext cx="4419600" cy="357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55" y="1502465"/>
            <a:ext cx="4741450" cy="4333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92" y="6015872"/>
            <a:ext cx="6410325" cy="685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srgbClr val="00B0F0">
                <a:alpha val="4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88845" y="537342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 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dirty="0" smtClean="0"/>
              <a:t>in this 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16019" y="1828800"/>
            <a:ext cx="3505200" cy="3581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129435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u="sng" dirty="0" smtClean="0"/>
              <a:t>general construction </a:t>
            </a:r>
            <a:r>
              <a:rPr lang="en-US" sz="2800" dirty="0" smtClean="0"/>
              <a:t>for </a:t>
            </a:r>
            <a:r>
              <a:rPr lang="en-US" sz="2800" i="1" dirty="0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=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/>
              <a:t> and </a:t>
            </a:r>
            <a:r>
              <a:rPr lang="en-US" sz="2800" i="1" dirty="0" smtClean="0"/>
              <a:t>n</a:t>
            </a:r>
            <a:r>
              <a:rPr lang="en-US" sz="2800" dirty="0"/>
              <a:t> </a:t>
            </a:r>
            <a:r>
              <a:rPr lang="en-US" sz="2400" dirty="0"/>
              <a:t>≡</a:t>
            </a:r>
            <a:r>
              <a:rPr lang="en-US" sz="2800" dirty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/>
              <a:t> </a:t>
            </a:r>
            <a:r>
              <a:rPr lang="en-US" sz="2800" dirty="0"/>
              <a:t>(mod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/>
              <a:t>)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found by computer search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" y="1752600"/>
            <a:ext cx="4419600" cy="357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55" y="1502465"/>
            <a:ext cx="4741450" cy="4333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64937" y="1991787"/>
            <a:ext cx="3011717" cy="218013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471246" y="2743200"/>
            <a:ext cx="1752600" cy="381000"/>
          </a:xfrm>
          <a:prstGeom prst="ellipse">
            <a:avLst/>
          </a:prstGeom>
          <a:solidFill>
            <a:srgbClr val="C00000">
              <a:alpha val="20000"/>
            </a:srgbClr>
          </a:solidFill>
          <a:scene3d>
            <a:camera prst="orthographicFront">
              <a:rot lat="120000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8845" y="537342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 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dirty="0" smtClean="0"/>
              <a:t>in this schematic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92" y="6015872"/>
            <a:ext cx="6410325" cy="685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srgbClr val="00B0F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67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16019" y="1828800"/>
            <a:ext cx="3505200" cy="3581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305800" cy="1294358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u="sng" dirty="0" smtClean="0"/>
              <a:t>general construction </a:t>
            </a:r>
            <a:r>
              <a:rPr lang="en-US" sz="2800" dirty="0" smtClean="0"/>
              <a:t>for </a:t>
            </a:r>
            <a:r>
              <a:rPr lang="en-US" sz="2800" i="1" dirty="0" smtClean="0"/>
              <a:t>k</a:t>
            </a:r>
            <a:r>
              <a:rPr lang="en-US" sz="2800" dirty="0" smtClean="0"/>
              <a:t> </a:t>
            </a:r>
            <a:r>
              <a:rPr lang="en-US" sz="2800" dirty="0"/>
              <a:t>=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dirty="0" smtClean="0"/>
              <a:t> and </a:t>
            </a:r>
            <a:r>
              <a:rPr lang="en-US" sz="2800" i="1" dirty="0" smtClean="0"/>
              <a:t>n</a:t>
            </a:r>
            <a:r>
              <a:rPr lang="en-US" sz="2800" dirty="0"/>
              <a:t> </a:t>
            </a:r>
            <a:r>
              <a:rPr lang="en-US" sz="2400" dirty="0"/>
              <a:t>≡</a:t>
            </a:r>
            <a:r>
              <a:rPr lang="en-US" sz="2800" dirty="0"/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/>
              <a:t> </a:t>
            </a:r>
            <a:r>
              <a:rPr lang="en-US" sz="2800" dirty="0"/>
              <a:t>(mod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/>
              <a:t>)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found by computer search on an imposed pattern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" y="1752600"/>
            <a:ext cx="4419600" cy="3575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55" y="1502465"/>
            <a:ext cx="4741450" cy="43338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95800" y="4419600"/>
            <a:ext cx="3011717" cy="218013"/>
          </a:xfrm>
          <a:prstGeom prst="rect">
            <a:avLst/>
          </a:prstGeom>
          <a:solidFill>
            <a:srgbClr val="FF0000">
              <a:alpha val="1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 rot="-120000">
            <a:off x="2068422" y="2551160"/>
            <a:ext cx="2103120" cy="457200"/>
          </a:xfrm>
          <a:prstGeom prst="ellipse">
            <a:avLst/>
          </a:prstGeom>
          <a:solidFill>
            <a:srgbClr val="C00000">
              <a:alpha val="20000"/>
            </a:srgbClr>
          </a:solidFill>
          <a:scene3d>
            <a:camera prst="orthographicFront">
              <a:rot lat="1200000" lon="0" rev="8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8845" y="5373420"/>
            <a:ext cx="2406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 =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dirty="0" smtClean="0"/>
              <a:t>in this schematic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192" y="6015872"/>
            <a:ext cx="6410325" cy="6858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srgbClr val="00B0F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5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16019" y="1828800"/>
            <a:ext cx="3505200" cy="3581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612"/>
            <a:ext cx="4432688" cy="3585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355" y="1502465"/>
            <a:ext cx="4741450" cy="4333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897808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Note this only uses 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u="sng" dirty="0" smtClean="0">
                <a:solidFill>
                  <a:srgbClr val="FF0000"/>
                </a:solidFill>
              </a:rPr>
              <a:t> diagonals </a:t>
            </a:r>
            <a:r>
              <a:rPr lang="en-US" sz="2400" dirty="0" smtClean="0">
                <a:solidFill>
                  <a:srgbClr val="FF0000"/>
                </a:solidFill>
              </a:rPr>
              <a:t>so we can fill in the empty ones to get the </a:t>
            </a:r>
            <a:r>
              <a:rPr lang="en-US" sz="2400" u="sng" dirty="0" smtClean="0">
                <a:solidFill>
                  <a:srgbClr val="FF0000"/>
                </a:solidFill>
              </a:rPr>
              <a:t>entire congruence class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4800" y="0"/>
            <a:ext cx="8305800" cy="1294358"/>
          </a:xfrm>
          <a:prstGeom prst="rect">
            <a:avLst/>
          </a:prstGeom>
        </p:spPr>
        <p:txBody>
          <a:bodyPr anchor="b" anchorCtr="0">
            <a:no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sz="2800" kern="0" dirty="0" smtClean="0"/>
              <a:t>The </a:t>
            </a:r>
            <a:r>
              <a:rPr lang="en-US" sz="2800" u="sng" kern="0" dirty="0" smtClean="0"/>
              <a:t>general construction </a:t>
            </a:r>
            <a:r>
              <a:rPr lang="en-US" sz="2800" kern="0" dirty="0" smtClean="0"/>
              <a:t>for </a:t>
            </a:r>
            <a:r>
              <a:rPr lang="en-US" sz="2800" i="1" kern="0" dirty="0" smtClean="0"/>
              <a:t>k</a:t>
            </a:r>
            <a:r>
              <a:rPr lang="en-US" sz="2800" kern="0" dirty="0" smtClean="0"/>
              <a:t> = 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kern="0" dirty="0" smtClean="0"/>
              <a:t> and </a:t>
            </a:r>
            <a:r>
              <a:rPr lang="en-US" sz="2800" i="1" kern="0" dirty="0" smtClean="0"/>
              <a:t>n</a:t>
            </a:r>
            <a:r>
              <a:rPr lang="en-US" sz="2800" kern="0" dirty="0" smtClean="0"/>
              <a:t> </a:t>
            </a:r>
            <a:r>
              <a:rPr lang="en-US" sz="2400" kern="0" dirty="0" smtClean="0"/>
              <a:t>≡</a:t>
            </a:r>
            <a:r>
              <a:rPr lang="en-US" sz="2800" kern="0" dirty="0" smtClean="0"/>
              <a:t> 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kern="0" dirty="0" smtClean="0"/>
              <a:t> (mod </a:t>
            </a:r>
            <a:r>
              <a:rPr lang="en-US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kern="0" dirty="0" smtClean="0"/>
              <a:t>) </a:t>
            </a:r>
            <a:br>
              <a:rPr lang="en-US" sz="2800" kern="0" dirty="0" smtClean="0"/>
            </a:br>
            <a:r>
              <a:rPr lang="en-US" sz="2800" kern="0" dirty="0" smtClean="0"/>
              <a:t>(</a:t>
            </a:r>
            <a:r>
              <a:rPr lang="en-US" sz="2800" kern="0" dirty="0" smtClean="0">
                <a:solidFill>
                  <a:srgbClr val="FF0000"/>
                </a:solidFill>
              </a:rPr>
              <a:t>found by computer search</a:t>
            </a:r>
            <a:r>
              <a:rPr lang="en-US" sz="2800" kern="0" dirty="0" smtClean="0"/>
              <a:t>)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7230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 we now have a </a:t>
            </a:r>
            <a:r>
              <a:rPr lang="en-US" dirty="0" smtClean="0">
                <a:solidFill>
                  <a:srgbClr val="FF0000"/>
                </a:solidFill>
              </a:rPr>
              <a:t>complete characterization </a:t>
            </a:r>
            <a:r>
              <a:rPr lang="en-US" dirty="0" smtClean="0"/>
              <a:t>of the existence of </a:t>
            </a:r>
            <a:r>
              <a:rPr lang="en-US" dirty="0" smtClean="0">
                <a:solidFill>
                  <a:srgbClr val="FF0000"/>
                </a:solidFill>
              </a:rPr>
              <a:t>square integer Heffter arrays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Theorem.  </a:t>
            </a:r>
            <a:r>
              <a:rPr lang="en-US" dirty="0" smtClean="0">
                <a:solidFill>
                  <a:srgbClr val="0070C0"/>
                </a:solidFill>
              </a:rPr>
              <a:t>There exists a </a:t>
            </a:r>
            <a:r>
              <a:rPr lang="en-US" dirty="0" smtClean="0">
                <a:solidFill>
                  <a:srgbClr val="FF0000"/>
                </a:solidFill>
              </a:rPr>
              <a:t>square integer Heffter array </a:t>
            </a:r>
            <a:r>
              <a:rPr lang="en-US" dirty="0" smtClean="0">
                <a:solidFill>
                  <a:srgbClr val="0070C0"/>
                </a:solidFill>
              </a:rPr>
              <a:t>H(</a:t>
            </a:r>
            <a:r>
              <a:rPr lang="en-US" i="1" dirty="0" err="1" smtClean="0">
                <a:solidFill>
                  <a:srgbClr val="0070C0"/>
                </a:solidFill>
              </a:rPr>
              <a:t>n;k</a:t>
            </a:r>
            <a:r>
              <a:rPr lang="en-US" dirty="0" smtClean="0">
                <a:solidFill>
                  <a:srgbClr val="0070C0"/>
                </a:solidFill>
              </a:rPr>
              <a:t>) </a:t>
            </a:r>
            <a:r>
              <a:rPr lang="en-US" u="sng" dirty="0" smtClean="0">
                <a:solidFill>
                  <a:srgbClr val="0070C0"/>
                </a:solidFill>
              </a:rPr>
              <a:t>if and only i</a:t>
            </a:r>
            <a:r>
              <a:rPr lang="en-US" dirty="0" smtClean="0">
                <a:solidFill>
                  <a:srgbClr val="0070C0"/>
                </a:solidFill>
              </a:rPr>
              <a:t>f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rgbClr val="0070C0"/>
                </a:solidFill>
              </a:rPr>
              <a:t> ≤ </a:t>
            </a: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lang="en-US" dirty="0" smtClean="0">
                <a:solidFill>
                  <a:srgbClr val="0070C0"/>
                </a:solidFill>
              </a:rPr>
              <a:t> ≤ </a:t>
            </a:r>
            <a:r>
              <a:rPr lang="en-US" i="1" dirty="0" smtClean="0">
                <a:solidFill>
                  <a:srgbClr val="0070C0"/>
                </a:solidFill>
              </a:rPr>
              <a:t>n</a:t>
            </a:r>
            <a:r>
              <a:rPr lang="en-US" dirty="0" smtClean="0">
                <a:solidFill>
                  <a:srgbClr val="0070C0"/>
                </a:solidFill>
              </a:rPr>
              <a:t> and </a:t>
            </a:r>
            <a:r>
              <a:rPr lang="en-US" i="1" dirty="0" err="1" smtClean="0">
                <a:solidFill>
                  <a:srgbClr val="0070C0"/>
                </a:solidFill>
              </a:rPr>
              <a:t>nk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≡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0, 3 </a:t>
            </a:r>
            <a:r>
              <a:rPr lang="en-US" dirty="0" smtClean="0">
                <a:solidFill>
                  <a:srgbClr val="0070C0"/>
                </a:solidFill>
              </a:rPr>
              <a:t>(mod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07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Also found the other missing congruence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A </a:t>
            </a:r>
            <a:r>
              <a:rPr lang="en-US" altLang="en-US" dirty="0">
                <a:solidFill>
                  <a:srgbClr val="FF0000"/>
                </a:solidFill>
                <a:ea typeface="ＭＳ Ｐゴシック" pitchFamily="34" charset="-128"/>
              </a:rPr>
              <a:t>biembedding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 of the complete graph K</a:t>
            </a:r>
            <a:r>
              <a:rPr lang="en-US" altLang="en-US" i="1" baseline="-25000" dirty="0">
                <a:solidFill>
                  <a:schemeClr val="tx1"/>
                </a:solidFill>
                <a:ea typeface="ＭＳ Ｐゴシック" pitchFamily="34" charset="-128"/>
              </a:rPr>
              <a:t>m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 is 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an embedding 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that 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is face </a:t>
            </a:r>
            <a: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-colorable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We are particularly interested when the face boundaries of the </a:t>
            </a: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first color class </a:t>
            </a:r>
            <a:r>
              <a:rPr lang="en-US" altLang="en-US" dirty="0">
                <a:solidFill>
                  <a:srgbClr val="00B0F0"/>
                </a:solidFill>
                <a:ea typeface="ＭＳ Ｐゴシック" pitchFamily="34" charset="-128"/>
              </a:rPr>
              <a:t>form an s-cycle system 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and those of the other color class form a </a:t>
            </a: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t-cycle system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These have most commonly been studied in the case </a:t>
            </a:r>
          </a:p>
          <a:p>
            <a:pPr marL="0" indent="0">
              <a:buFont typeface="Wingdings" pitchFamily="2" charset="2"/>
              <a:buNone/>
            </a:pPr>
            <a:r>
              <a:rPr lang="en-US" altLang="en-US" i="1" dirty="0" smtClean="0">
                <a:solidFill>
                  <a:srgbClr val="FF0000"/>
                </a:solidFill>
                <a:ea typeface="ＭＳ Ｐゴシック" pitchFamily="34" charset="-128"/>
              </a:rPr>
              <a:t>s = t </a:t>
            </a:r>
            <a:r>
              <a:rPr lang="en-US" altLang="en-US" dirty="0" smtClean="0">
                <a:solidFill>
                  <a:srgbClr val="FF0000"/>
                </a:solidFill>
                <a:ea typeface="ＭＳ Ｐゴシック" pitchFamily="34" charset="-128"/>
              </a:rPr>
              <a:t>= 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</a:t>
            </a:r>
            <a:r>
              <a:rPr lang="en-US" altLang="en-US" dirty="0" smtClean="0">
                <a:solidFill>
                  <a:schemeClr val="tx1"/>
                </a:solidFill>
                <a:ea typeface="ＭＳ Ｐゴシック" pitchFamily="34" charset="-128"/>
              </a:rPr>
              <a:t>, i.e., 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both color classes are STS(</a:t>
            </a:r>
            <a:r>
              <a:rPr lang="en-US" altLang="en-US" i="1" dirty="0">
                <a:solidFill>
                  <a:schemeClr val="tx1"/>
                </a:solidFill>
                <a:ea typeface="ＭＳ Ｐゴシック" pitchFamily="34" charset="-128"/>
              </a:rPr>
              <a:t>m</a:t>
            </a:r>
            <a:r>
              <a:rPr lang="en-US" altLang="en-US" dirty="0">
                <a:solidFill>
                  <a:schemeClr val="tx1"/>
                </a:solidFill>
                <a:ea typeface="ＭＳ Ｐゴシック" pitchFamily="34" charset="-128"/>
              </a:rPr>
              <a:t>)'s.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3500" y="3048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Topological Embeddings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 square </a:t>
            </a:r>
            <a:r>
              <a:rPr lang="en-US" dirty="0" smtClean="0">
                <a:solidFill>
                  <a:srgbClr val="FF0000"/>
                </a:solidFill>
              </a:rPr>
              <a:t>non-integer</a:t>
            </a:r>
            <a:r>
              <a:rPr lang="en-US" dirty="0" smtClean="0"/>
              <a:t> Heffter array can exist if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n</a:t>
            </a:r>
            <a:r>
              <a:rPr lang="en-US" dirty="0" smtClean="0"/>
              <a:t> </a:t>
            </a:r>
            <a:r>
              <a:rPr lang="en-US" sz="2000" dirty="0"/>
              <a:t>≡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/>
              <a:t> (mod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/>
              <a:t>) and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sz="2000" dirty="0"/>
              <a:t>≡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/>
              <a:t>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/>
              <a:t> (mod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sz="2000" dirty="0"/>
              <a:t>≡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/>
              <a:t> </a:t>
            </a:r>
            <a:r>
              <a:rPr lang="en-US" dirty="0"/>
              <a:t>(mod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/>
              <a:t>) and </a:t>
            </a:r>
            <a:r>
              <a:rPr lang="en-US" i="1" dirty="0"/>
              <a:t>k</a:t>
            </a:r>
            <a:r>
              <a:rPr lang="en-US" dirty="0"/>
              <a:t> </a:t>
            </a:r>
            <a:r>
              <a:rPr lang="en-US" sz="2000" dirty="0"/>
              <a:t>≡</a:t>
            </a:r>
            <a:r>
              <a:rPr lang="en-US" dirty="0" smtClean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 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/>
              <a:t> </a:t>
            </a:r>
            <a:r>
              <a:rPr lang="en-US" dirty="0"/>
              <a:t>(mod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sz="2000" dirty="0"/>
              <a:t>≡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/>
              <a:t> </a:t>
            </a:r>
            <a:r>
              <a:rPr lang="en-US" dirty="0"/>
              <a:t>(mod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/>
              <a:t>) and </a:t>
            </a:r>
            <a:r>
              <a:rPr lang="en-US" i="1" dirty="0" smtClean="0"/>
              <a:t>k</a:t>
            </a:r>
            <a:r>
              <a:rPr lang="en-US" dirty="0" smtClean="0"/>
              <a:t> </a:t>
            </a:r>
            <a:r>
              <a:rPr lang="en-US" sz="2000" dirty="0"/>
              <a:t>≡</a:t>
            </a:r>
            <a:r>
              <a:rPr lang="en-US" dirty="0" smtClean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/>
              <a:t> </a:t>
            </a:r>
            <a:r>
              <a:rPr lang="en-US" dirty="0"/>
              <a:t>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/>
              <a:t> </a:t>
            </a:r>
            <a:r>
              <a:rPr lang="en-US" dirty="0"/>
              <a:t>(mod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1679"/>
            <a:ext cx="8077200" cy="12066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Some recent progress on square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non-integer</a:t>
            </a:r>
            <a:r>
              <a:rPr lang="en-US" dirty="0" smtClean="0"/>
              <a:t> </a:t>
            </a:r>
            <a:r>
              <a:rPr lang="en-US" dirty="0" err="1" smtClean="0"/>
              <a:t>Hefter</a:t>
            </a:r>
            <a:r>
              <a:rPr lang="en-US" dirty="0" smtClean="0"/>
              <a:t> arrays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1447800"/>
            <a:ext cx="5212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Nick </a:t>
            </a:r>
            <a:r>
              <a:rPr lang="en-US" sz="2000" dirty="0" err="1"/>
              <a:t>Cavenagh</a:t>
            </a:r>
            <a:r>
              <a:rPr lang="en-US" sz="2000" dirty="0"/>
              <a:t>, Diane Donovan, </a:t>
            </a:r>
            <a:r>
              <a:rPr lang="en-US" sz="2000" dirty="0" err="1"/>
              <a:t>Sule</a:t>
            </a:r>
            <a:r>
              <a:rPr lang="en-US" sz="2000" dirty="0"/>
              <a:t> </a:t>
            </a:r>
            <a:r>
              <a:rPr lang="en-US" sz="2000" dirty="0" err="1"/>
              <a:t>Yacizi</a:t>
            </a:r>
            <a:r>
              <a:rPr lang="en-US" sz="2000" dirty="0"/>
              <a:t>, J.D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86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33400" y="2209800"/>
            <a:ext cx="7924800" cy="419100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(mod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) and </a:t>
            </a:r>
            <a:r>
              <a:rPr lang="en-US" i="1" strike="sngStrike" dirty="0" smtClean="0">
                <a:solidFill>
                  <a:schemeClr val="tx1"/>
                </a:solidFill>
              </a:rPr>
              <a:t>k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z="2000" strike="sngStrike" dirty="0">
                <a:solidFill>
                  <a:schemeClr val="tx1"/>
                </a:solidFill>
              </a:rPr>
              <a:t>≡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trike="sngStrike" dirty="0" smtClean="0">
                <a:solidFill>
                  <a:schemeClr val="tx1"/>
                </a:solidFill>
              </a:rPr>
              <a:t> or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trike="sngStrike" dirty="0" smtClean="0">
                <a:solidFill>
                  <a:schemeClr val="tx1"/>
                </a:solidFill>
              </a:rPr>
              <a:t> (mod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trike="sngStrike" dirty="0" smtClean="0">
                <a:solidFill>
                  <a:schemeClr val="tx1"/>
                </a:solidFill>
              </a:rPr>
              <a:t>)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                                        </a:t>
            </a:r>
            <a:r>
              <a:rPr lang="en-US" i="1" dirty="0" smtClean="0">
                <a:solidFill>
                  <a:srgbClr val="FF0000"/>
                </a:solidFill>
              </a:rPr>
              <a:t>k 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and </a:t>
            </a:r>
            <a:r>
              <a:rPr lang="en-US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≡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strike="sngStrike" dirty="0">
                <a:solidFill>
                  <a:schemeClr val="tx1"/>
                </a:solidFill>
              </a:rPr>
              <a:t>k</a:t>
            </a:r>
            <a:r>
              <a:rPr lang="en-US" strike="sngStrike" dirty="0">
                <a:solidFill>
                  <a:schemeClr val="tx1"/>
                </a:solidFill>
              </a:rPr>
              <a:t> </a:t>
            </a:r>
            <a:r>
              <a:rPr lang="en-US" sz="2000" strike="sngStrike" dirty="0">
                <a:solidFill>
                  <a:schemeClr val="tx1"/>
                </a:solidFill>
              </a:rPr>
              <a:t>≡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trike="sngStrike" dirty="0">
                <a:solidFill>
                  <a:schemeClr val="tx1"/>
                </a:solidFill>
              </a:rPr>
              <a:t> or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>
                <a:solidFill>
                  <a:schemeClr val="tx1"/>
                </a:solidFill>
              </a:rPr>
              <a:t>(mod </a:t>
            </a:r>
            <a:r>
              <a:rPr lang="en-US" strike="sngStrik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trike="sngStrike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  </a:t>
            </a:r>
            <a:r>
              <a:rPr lang="en-US" i="1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                         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strike="sngStrike" dirty="0" smtClean="0">
                <a:solidFill>
                  <a:schemeClr val="tx1"/>
                </a:solidFill>
              </a:rPr>
              <a:t>k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z="2000" strike="sngStrike" dirty="0">
                <a:solidFill>
                  <a:schemeClr val="tx1"/>
                </a:solidFill>
              </a:rPr>
              <a:t>≡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>
                <a:solidFill>
                  <a:schemeClr val="tx1"/>
                </a:solidFill>
              </a:rPr>
              <a:t>or </a:t>
            </a:r>
            <a:r>
              <a:rPr lang="en-US" strike="sngStrik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trike="sngStrike" dirty="0" smtClean="0">
                <a:solidFill>
                  <a:schemeClr val="tx1"/>
                </a:solidFill>
              </a:rPr>
              <a:t> </a:t>
            </a:r>
            <a:r>
              <a:rPr lang="en-US" strike="sngStrike" dirty="0">
                <a:solidFill>
                  <a:schemeClr val="tx1"/>
                </a:solidFill>
              </a:rPr>
              <a:t>(mod </a:t>
            </a:r>
            <a:r>
              <a:rPr lang="en-US" strike="sngStrik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trike="sngStrike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		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6 and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1679"/>
            <a:ext cx="8077200" cy="120663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Some recent progress on square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non-integer</a:t>
            </a:r>
            <a:r>
              <a:rPr lang="en-US" dirty="0" smtClean="0"/>
              <a:t> </a:t>
            </a:r>
            <a:r>
              <a:rPr lang="en-US" dirty="0" err="1" smtClean="0"/>
              <a:t>Hefter</a:t>
            </a:r>
            <a:r>
              <a:rPr lang="en-US" dirty="0" smtClean="0"/>
              <a:t> arrays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308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 have the following: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68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90591" y="1600200"/>
            <a:ext cx="82296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Here is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15;6</a:t>
            </a:r>
            <a:r>
              <a:rPr lang="en-US" sz="2400" dirty="0" smtClean="0">
                <a:solidFill>
                  <a:srgbClr val="FF0000"/>
                </a:solidFill>
              </a:rPr>
              <a:t>) using exactly 6 diagonals: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This pattern generalizes to construct H(</a:t>
            </a:r>
            <a:r>
              <a:rPr lang="en-US" sz="2400" i="1" dirty="0" smtClean="0">
                <a:solidFill>
                  <a:srgbClr val="00B050"/>
                </a:solidFill>
              </a:rPr>
              <a:t>n</a:t>
            </a:r>
            <a:r>
              <a:rPr lang="en-US" sz="2400" dirty="0">
                <a:solidFill>
                  <a:srgbClr val="00B050"/>
                </a:solidFill>
              </a:rPr>
              <a:t>;</a:t>
            </a:r>
            <a:r>
              <a:rPr lang="en-US" sz="2400" dirty="0" smtClean="0">
                <a:solidFill>
                  <a:srgbClr val="00B050"/>
                </a:solidFill>
              </a:rPr>
              <a:t>6) for all </a:t>
            </a:r>
            <a:r>
              <a:rPr lang="en-US" sz="2400" i="1" dirty="0">
                <a:solidFill>
                  <a:srgbClr val="00B050"/>
                </a:solidFill>
              </a:rPr>
              <a:t>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≡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B050"/>
                </a:solidFill>
              </a:rPr>
              <a:t> (mod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B050"/>
                </a:solidFill>
              </a:rPr>
              <a:t>).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Filling the diagonals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70C0"/>
                </a:solidFill>
              </a:rPr>
              <a:t> at a time completes the construction of a H(</a:t>
            </a:r>
            <a:r>
              <a:rPr lang="en-US" sz="2400" i="1" dirty="0" err="1" smtClean="0">
                <a:solidFill>
                  <a:srgbClr val="0070C0"/>
                </a:solidFill>
              </a:rPr>
              <a:t>n</a:t>
            </a:r>
            <a:r>
              <a:rPr lang="en-US" sz="2400" dirty="0" err="1">
                <a:solidFill>
                  <a:srgbClr val="0070C0"/>
                </a:solidFill>
              </a:rPr>
              <a:t>;</a:t>
            </a:r>
            <a:r>
              <a:rPr lang="en-US" sz="2400" i="1" dirty="0" err="1" smtClean="0">
                <a:solidFill>
                  <a:srgbClr val="0070C0"/>
                </a:solidFill>
              </a:rPr>
              <a:t>k</a:t>
            </a:r>
            <a:r>
              <a:rPr lang="en-US" sz="2400" dirty="0" smtClean="0">
                <a:solidFill>
                  <a:srgbClr val="0070C0"/>
                </a:solidFill>
              </a:rPr>
              <a:t>), for all </a:t>
            </a:r>
            <a:r>
              <a:rPr lang="en-US" sz="2400" i="1" dirty="0">
                <a:solidFill>
                  <a:srgbClr val="0070C0"/>
                </a:solidFill>
              </a:rPr>
              <a:t>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≡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 (mod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</a:rPr>
              <a:t>) and </a:t>
            </a:r>
            <a:r>
              <a:rPr lang="en-US" sz="2400" i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≡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(mod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70C0"/>
                </a:solidFill>
              </a:rPr>
              <a:t>).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591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6324612" cy="30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90591" y="1600200"/>
            <a:ext cx="8229600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Here is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15;6</a:t>
            </a:r>
            <a:r>
              <a:rPr lang="en-US" sz="2400" dirty="0" smtClean="0">
                <a:solidFill>
                  <a:srgbClr val="FF0000"/>
                </a:solidFill>
              </a:rPr>
              <a:t>) using exactly 6 diagonals: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This pattern generalizes to construct H(</a:t>
            </a:r>
            <a:r>
              <a:rPr lang="en-US" sz="2400" i="1" dirty="0" smtClean="0">
                <a:solidFill>
                  <a:srgbClr val="00B050"/>
                </a:solidFill>
              </a:rPr>
              <a:t>n</a:t>
            </a:r>
            <a:r>
              <a:rPr lang="en-US" sz="2400" dirty="0">
                <a:solidFill>
                  <a:srgbClr val="00B050"/>
                </a:solidFill>
              </a:rPr>
              <a:t>;</a:t>
            </a:r>
            <a:r>
              <a:rPr lang="en-US" sz="2400" dirty="0" smtClean="0">
                <a:solidFill>
                  <a:srgbClr val="00B050"/>
                </a:solidFill>
              </a:rPr>
              <a:t>6) for all </a:t>
            </a:r>
            <a:r>
              <a:rPr lang="en-US" sz="2400" i="1" dirty="0">
                <a:solidFill>
                  <a:srgbClr val="00B050"/>
                </a:solidFill>
              </a:rPr>
              <a:t>n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≡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B050"/>
                </a:solidFill>
              </a:rPr>
              <a:t> (mod 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B050"/>
                </a:solidFill>
              </a:rPr>
              <a:t>).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70C0"/>
                </a:solidFill>
              </a:rPr>
              <a:t>Filling the diagonals 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70C0"/>
                </a:solidFill>
              </a:rPr>
              <a:t> at a time completes the construction of a H(</a:t>
            </a:r>
            <a:r>
              <a:rPr lang="en-US" sz="2400" i="1" dirty="0" err="1" smtClean="0">
                <a:solidFill>
                  <a:srgbClr val="0070C0"/>
                </a:solidFill>
              </a:rPr>
              <a:t>n</a:t>
            </a:r>
            <a:r>
              <a:rPr lang="en-US" sz="2400" dirty="0" err="1">
                <a:solidFill>
                  <a:srgbClr val="0070C0"/>
                </a:solidFill>
              </a:rPr>
              <a:t>;</a:t>
            </a:r>
            <a:r>
              <a:rPr lang="en-US" sz="2400" i="1" dirty="0" err="1" smtClean="0">
                <a:solidFill>
                  <a:srgbClr val="0070C0"/>
                </a:solidFill>
              </a:rPr>
              <a:t>k</a:t>
            </a:r>
            <a:r>
              <a:rPr lang="en-US" sz="2400" dirty="0" smtClean="0">
                <a:solidFill>
                  <a:srgbClr val="0070C0"/>
                </a:solidFill>
              </a:rPr>
              <a:t>), for all </a:t>
            </a:r>
            <a:r>
              <a:rPr lang="en-US" sz="2400" i="1" dirty="0">
                <a:solidFill>
                  <a:srgbClr val="0070C0"/>
                </a:solidFill>
              </a:rPr>
              <a:t>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≡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0070C0"/>
                </a:solidFill>
              </a:rPr>
              <a:t> (mod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solidFill>
                  <a:srgbClr val="0070C0"/>
                </a:solidFill>
              </a:rPr>
              <a:t>) and </a:t>
            </a:r>
            <a:r>
              <a:rPr lang="en-US" sz="2400" i="1" dirty="0">
                <a:solidFill>
                  <a:srgbClr val="0070C0"/>
                </a:solidFill>
              </a:rPr>
              <a:t>k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rgbClr val="0070C0"/>
                </a:solidFill>
              </a:rPr>
              <a:t>≡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(mod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rgbClr val="0070C0"/>
                </a:solidFill>
              </a:rPr>
              <a:t>).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591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57400"/>
            <a:ext cx="6324612" cy="30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6334E-17 L -0.00833 0.23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Unfortunately --  here since these are </a:t>
            </a:r>
            <a:r>
              <a:rPr lang="en-US" u="sng" dirty="0" smtClean="0"/>
              <a:t>not</a:t>
            </a:r>
            <a:r>
              <a:rPr lang="en-US" dirty="0" smtClean="0"/>
              <a:t> integer Heffter arrays, there will be some rows and columns that will add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 smtClean="0"/>
              <a:t>nk </a:t>
            </a:r>
            <a:r>
              <a:rPr lang="en-US" dirty="0" smtClean="0"/>
              <a:t>+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cs typeface="Times New Roman" panose="02020603050405020304" pitchFamily="18" charset="0"/>
              </a:rPr>
              <a:t>Adding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cs typeface="Times New Roman" panose="02020603050405020304" pitchFamily="18" charset="0"/>
              </a:rPr>
              <a:t> extra symbols to each row and column will require that these rows and columns now add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 smtClean="0">
                <a:cs typeface="Times New Roman" panose="02020603050405020304" pitchFamily="18" charset="0"/>
              </a:rPr>
              <a:t>n</a:t>
            </a:r>
            <a:r>
              <a:rPr lang="en-US" dirty="0" smtClean="0"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cs typeface="Times New Roman" panose="02020603050405020304" pitchFamily="18" charset="0"/>
              </a:rPr>
              <a:t>k</a:t>
            </a:r>
            <a:r>
              <a:rPr lang="en-US" dirty="0" smtClean="0">
                <a:cs typeface="Times New Roman" panose="02020603050405020304" pitchFamily="18" charset="0"/>
              </a:rPr>
              <a:t>+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cs typeface="Times New Roman" panose="02020603050405020304" pitchFamily="18" charset="0"/>
              </a:rPr>
              <a:t>) +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cs typeface="Times New Roman" panose="02020603050405020304" pitchFamily="18" charset="0"/>
              </a:rPr>
              <a:t>, so adding those diagonals which sum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cs typeface="Times New Roman" panose="02020603050405020304" pitchFamily="18" charset="0"/>
              </a:rPr>
              <a:t> will not work here.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Bummer!!!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1600200"/>
            <a:ext cx="8610599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This was more difficult.  </a:t>
            </a:r>
          </a:p>
          <a:p>
            <a:pPr marL="0" indent="0">
              <a:buNone/>
            </a:pP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Begin with an integer Heffter H(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solidFill>
                  <a:srgbClr val="00B050"/>
                </a:solidFill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00B050"/>
                </a:solidFill>
              </a:rPr>
              <a:t>;</a:t>
            </a:r>
            <a:r>
              <a:rPr 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rgbClr val="00B050"/>
                </a:solidFill>
              </a:rPr>
              <a:t>) </a:t>
            </a:r>
            <a:r>
              <a:rPr lang="en-US" sz="2400" dirty="0" smtClean="0"/>
              <a:t>coming from the ladder graph construction.</a:t>
            </a:r>
          </a:p>
          <a:p>
            <a:r>
              <a:rPr lang="en-US" sz="2400" dirty="0" smtClean="0"/>
              <a:t>Truncate this to a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/>
              <a:t>) x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/>
              <a:t>)  array by </a:t>
            </a:r>
            <a:r>
              <a:rPr lang="en-US" sz="2400" u="sng" dirty="0" smtClean="0">
                <a:solidFill>
                  <a:srgbClr val="00B050"/>
                </a:solidFill>
              </a:rPr>
              <a:t>deleting the last </a:t>
            </a:r>
            <a:r>
              <a:rPr lang="en-US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u="sng" dirty="0" smtClean="0">
                <a:solidFill>
                  <a:srgbClr val="00B050"/>
                </a:solidFill>
              </a:rPr>
              <a:t> rows and columns</a:t>
            </a:r>
            <a:r>
              <a:rPr lang="en-US" sz="2400" u="sng" dirty="0" smtClean="0"/>
              <a:t> </a:t>
            </a:r>
            <a:r>
              <a:rPr lang="en-US" sz="2400" dirty="0" smtClean="0"/>
              <a:t>(and changing about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smtClean="0"/>
              <a:t>cells).</a:t>
            </a:r>
          </a:p>
          <a:p>
            <a:r>
              <a:rPr lang="en-US" sz="2400" dirty="0" smtClean="0"/>
              <a:t>Now we will want to complete this to a H(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 smtClean="0"/>
              <a:t>n</a:t>
            </a:r>
            <a:r>
              <a:rPr lang="en-US" sz="2400" dirty="0" smtClean="0"/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3;3</a:t>
            </a:r>
            <a:r>
              <a:rPr lang="en-US" sz="2400" dirty="0" smtClean="0"/>
              <a:t>), so we need to </a:t>
            </a:r>
            <a:r>
              <a:rPr lang="en-US" sz="2400" u="sng" dirty="0" smtClean="0">
                <a:solidFill>
                  <a:srgbClr val="00B050"/>
                </a:solidFill>
              </a:rPr>
              <a:t>add </a:t>
            </a:r>
            <a:r>
              <a:rPr lang="en-US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u="sng" dirty="0" smtClean="0">
                <a:solidFill>
                  <a:srgbClr val="00B050"/>
                </a:solidFill>
              </a:rPr>
              <a:t> more rows and columns</a:t>
            </a:r>
            <a:r>
              <a:rPr lang="en-US" sz="2400" dirty="0" smtClean="0"/>
              <a:t>, each with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/>
              <a:t> cells each and using </a:t>
            </a:r>
            <a:r>
              <a:rPr lang="en-US" sz="2400" dirty="0"/>
              <a:t>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400" dirty="0" smtClean="0"/>
              <a:t> symbols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1,2,3,4,5,6,7,2</a:t>
            </a:r>
            <a:r>
              <a:rPr lang="en-US" sz="2400" i="1" dirty="0" smtClean="0"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en-US" sz="2400" dirty="0" smtClean="0"/>
              <a:t>,…,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i="1" dirty="0" smtClean="0"/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+ 2, 6</a:t>
            </a:r>
            <a:r>
              <a:rPr lang="en-US" sz="2400" i="1" dirty="0" smtClean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+4,10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,...,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+3, 12</a:t>
            </a:r>
            <a:r>
              <a:rPr lang="en-US" sz="2400" i="1" dirty="0" smtClean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+1,12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+2,… ,12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+9.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we </a:t>
            </a:r>
            <a:r>
              <a:rPr lang="en-US" sz="2400" u="sng" dirty="0" smtClean="0">
                <a:solidFill>
                  <a:srgbClr val="00B050"/>
                </a:solidFill>
              </a:rPr>
              <a:t>arrange these </a:t>
            </a:r>
            <a:r>
              <a:rPr lang="en-US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2400" u="sng" dirty="0" smtClean="0">
                <a:solidFill>
                  <a:srgbClr val="00B050"/>
                </a:solidFill>
              </a:rPr>
              <a:t> </a:t>
            </a:r>
            <a:r>
              <a:rPr lang="en-US" sz="2400" u="sng" dirty="0">
                <a:solidFill>
                  <a:srgbClr val="00B050"/>
                </a:solidFill>
              </a:rPr>
              <a:t>symbols into a </a:t>
            </a:r>
            <a:r>
              <a:rPr lang="en-US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u="sng" dirty="0" smtClean="0">
                <a:solidFill>
                  <a:srgbClr val="00B050"/>
                </a:solidFill>
              </a:rPr>
              <a:t>x </a:t>
            </a:r>
            <a:r>
              <a:rPr lang="en-US" sz="2400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400" u="sng" dirty="0" smtClean="0">
                <a:solidFill>
                  <a:srgbClr val="00B050"/>
                </a:solidFill>
              </a:rPr>
              <a:t> </a:t>
            </a:r>
            <a:r>
              <a:rPr lang="en-US" sz="2400" u="sng" dirty="0">
                <a:solidFill>
                  <a:srgbClr val="00B050"/>
                </a:solidFill>
              </a:rPr>
              <a:t>array </a:t>
            </a:r>
            <a:r>
              <a:rPr lang="en-US" sz="2400" dirty="0"/>
              <a:t>where each row and column has exactly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/>
              <a:t> </a:t>
            </a:r>
            <a:r>
              <a:rPr lang="en-US" sz="2400" dirty="0"/>
              <a:t>symbols and each row and column </a:t>
            </a:r>
            <a:r>
              <a:rPr lang="en-US" sz="2400" dirty="0" smtClean="0"/>
              <a:t>adds </a:t>
            </a:r>
            <a:r>
              <a:rPr lang="en-US" sz="2400" dirty="0"/>
              <a:t>to either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 dirty="0" smtClean="0"/>
              <a:t>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/>
              <a:t>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/>
              <a:t>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+3) +1=24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+19.</a:t>
            </a:r>
          </a:p>
          <a:p>
            <a:r>
              <a:rPr lang="en-US" sz="2400" dirty="0"/>
              <a:t>This constructs a </a:t>
            </a:r>
            <a:r>
              <a:rPr lang="en-US" sz="2400" dirty="0" smtClean="0"/>
              <a:t>H(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i="1" dirty="0">
                <a:cs typeface="Times New Roman" panose="02020603050405020304" pitchFamily="18" charset="0"/>
              </a:rPr>
              <a:t>n</a:t>
            </a:r>
            <a:r>
              <a:rPr lang="en-US" sz="2400" dirty="0" smtClean="0"/>
              <a:t>+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3;3</a:t>
            </a:r>
            <a:r>
              <a:rPr lang="en-US" sz="2400" dirty="0" smtClean="0"/>
              <a:t>).</a:t>
            </a:r>
            <a:endParaRPr lang="en-US" sz="2400" dirty="0"/>
          </a:p>
          <a:p>
            <a:r>
              <a:rPr lang="en-US" sz="2400" dirty="0" smtClean="0">
                <a:cs typeface="Times New Roman" panose="02020603050405020304" pitchFamily="18" charset="0"/>
              </a:rPr>
              <a:t>The following is an example of this construction.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6200"/>
            <a:ext cx="811059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an </a:t>
            </a:r>
            <a:r>
              <a:rPr lang="en-US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H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+3;3)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2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0091" y="1524000"/>
            <a:ext cx="8610599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Example: 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19;3</a:t>
            </a:r>
            <a:r>
              <a:rPr lang="en-US" sz="2400" dirty="0" smtClean="0">
                <a:solidFill>
                  <a:srgbClr val="FF0000"/>
                </a:solidFill>
              </a:rPr>
              <a:t>) from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591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5626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Start with the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16;3</a:t>
            </a:r>
            <a:r>
              <a:rPr lang="en-US" sz="2400" dirty="0" smtClean="0">
                <a:solidFill>
                  <a:srgbClr val="FF0000"/>
                </a:solidFill>
              </a:rPr>
              <a:t>) and truncate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rgbClr val="FF0000"/>
                </a:solidFill>
              </a:rPr>
              <a:t> rows and columns to get this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dirty="0" smtClean="0">
                <a:solidFill>
                  <a:srgbClr val="FF0000"/>
                </a:solidFill>
              </a:rPr>
              <a:t> x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dirty="0" smtClean="0">
                <a:solidFill>
                  <a:srgbClr val="FF0000"/>
                </a:solidFill>
              </a:rPr>
              <a:t>  array.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98261"/>
            <a:ext cx="4953000" cy="265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0091" y="1524000"/>
            <a:ext cx="8610599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Example: 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19;3</a:t>
            </a:r>
            <a:r>
              <a:rPr lang="en-US" sz="2400" dirty="0" smtClean="0">
                <a:solidFill>
                  <a:srgbClr val="FF0000"/>
                </a:solidFill>
              </a:rPr>
              <a:t>) from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16;3</a:t>
            </a:r>
            <a:r>
              <a:rPr lang="en-US" sz="2400" dirty="0" smtClean="0">
                <a:solidFill>
                  <a:srgbClr val="FF0000"/>
                </a:solidFill>
              </a:rPr>
              <a:t>)  (cont.)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591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5626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is the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/>
              <a:t>x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smtClean="0"/>
              <a:t>corner that will be added.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548126"/>
            <a:ext cx="4223007" cy="217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0091" y="1524000"/>
            <a:ext cx="8610599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Example: 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19;3</a:t>
            </a:r>
            <a:r>
              <a:rPr lang="en-US" sz="2400" dirty="0" smtClean="0">
                <a:solidFill>
                  <a:srgbClr val="FF0000"/>
                </a:solidFill>
              </a:rPr>
              <a:t>) from an H(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16,3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591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/>
            </a:r>
            <a:br>
              <a:rPr lang="en-US" i="1" dirty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/>
            </a:r>
            <a:br>
              <a:rPr lang="en-US" i="1" dirty="0" smtClean="0">
                <a:solidFill>
                  <a:schemeClr val="tx1"/>
                </a:solidFill>
              </a:rPr>
            </a:br>
            <a:r>
              <a:rPr lang="en-US" i="1" dirty="0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chemeClr val="tx1"/>
                </a:solidFill>
              </a:rPr>
              <a:t> 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) and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(mod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582" y="5579242"/>
            <a:ext cx="8339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this is the final H(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19,3</a:t>
            </a:r>
            <a:r>
              <a:rPr lang="en-US" sz="2400" dirty="0" smtClean="0"/>
              <a:t>).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33600"/>
            <a:ext cx="6019800" cy="3441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2133600"/>
            <a:ext cx="2971800" cy="16764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05644" y="3733799"/>
            <a:ext cx="3038155" cy="184099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76" y="5988234"/>
            <a:ext cx="849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 dirty="0">
                <a:solidFill>
                  <a:srgbClr val="0070C0"/>
                </a:solidFill>
              </a:rPr>
              <a:t>Note that only </a:t>
            </a:r>
            <a:r>
              <a:rPr lang="en-US" sz="24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strike="sngStrike" dirty="0">
                <a:solidFill>
                  <a:srgbClr val="0070C0"/>
                </a:solidFill>
              </a:rPr>
              <a:t> of the diagonals are filled so (with some fiddling) </a:t>
            </a:r>
            <a:endParaRPr lang="en-US" sz="2400" strike="sngStrike" dirty="0" smtClean="0">
              <a:solidFill>
                <a:srgbClr val="0070C0"/>
              </a:solidFill>
            </a:endParaRPr>
          </a:p>
          <a:p>
            <a:r>
              <a:rPr lang="en-US" sz="2400" strike="sngStrike" dirty="0" smtClean="0">
                <a:solidFill>
                  <a:srgbClr val="0070C0"/>
                </a:solidFill>
              </a:rPr>
              <a:t>we </a:t>
            </a:r>
            <a:r>
              <a:rPr lang="en-US" sz="2400" strike="sngStrike" dirty="0">
                <a:solidFill>
                  <a:srgbClr val="0070C0"/>
                </a:solidFill>
              </a:rPr>
              <a:t>can get </a:t>
            </a:r>
            <a:r>
              <a:rPr lang="en-US" sz="2400" strike="sngStrike" dirty="0" smtClean="0">
                <a:solidFill>
                  <a:srgbClr val="0070C0"/>
                </a:solidFill>
              </a:rPr>
              <a:t>H(</a:t>
            </a:r>
            <a:r>
              <a:rPr lang="en-US" sz="2400" i="1" strike="sngStrike" dirty="0" err="1" smtClean="0">
                <a:solidFill>
                  <a:srgbClr val="0070C0"/>
                </a:solidFill>
              </a:rPr>
              <a:t>n,k</a:t>
            </a:r>
            <a:r>
              <a:rPr lang="en-US" sz="2400" strike="sngStrike" dirty="0">
                <a:solidFill>
                  <a:srgbClr val="0070C0"/>
                </a:solidFill>
              </a:rPr>
              <a:t>) for all </a:t>
            </a:r>
            <a:r>
              <a:rPr lang="en-US" sz="2400" i="1" strike="sngStrike" dirty="0">
                <a:solidFill>
                  <a:srgbClr val="0070C0"/>
                </a:solidFill>
              </a:rPr>
              <a:t>n</a:t>
            </a:r>
            <a:r>
              <a:rPr lang="en-US" sz="2400" strike="sngStrike" dirty="0">
                <a:solidFill>
                  <a:srgbClr val="0070C0"/>
                </a:solidFill>
              </a:rPr>
              <a:t> ≡ </a:t>
            </a:r>
            <a:r>
              <a:rPr lang="en-US" sz="24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strike="sngStrike" dirty="0">
                <a:solidFill>
                  <a:srgbClr val="0070C0"/>
                </a:solidFill>
              </a:rPr>
              <a:t> (mod </a:t>
            </a:r>
            <a:r>
              <a:rPr lang="en-US" sz="24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strike="sngStrike" dirty="0">
                <a:solidFill>
                  <a:srgbClr val="0070C0"/>
                </a:solidFill>
              </a:rPr>
              <a:t>) and </a:t>
            </a:r>
            <a:r>
              <a:rPr lang="en-US" sz="2400" i="1" strike="sngStrike" dirty="0">
                <a:solidFill>
                  <a:srgbClr val="0070C0"/>
                </a:solidFill>
              </a:rPr>
              <a:t>k</a:t>
            </a:r>
            <a:r>
              <a:rPr lang="en-US" sz="2400" strike="sngStrike" dirty="0">
                <a:solidFill>
                  <a:srgbClr val="0070C0"/>
                </a:solidFill>
              </a:rPr>
              <a:t> ≡ </a:t>
            </a:r>
            <a:r>
              <a:rPr lang="en-US" sz="24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strike="sngStrike" dirty="0">
                <a:solidFill>
                  <a:srgbClr val="0070C0"/>
                </a:solidFill>
              </a:rPr>
              <a:t> (mod </a:t>
            </a:r>
            <a:r>
              <a:rPr lang="en-US" sz="2400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strike="sngStrike" dirty="0" smtClean="0">
                <a:solidFill>
                  <a:srgbClr val="0070C0"/>
                </a:solidFill>
              </a:rPr>
              <a:t>).</a:t>
            </a:r>
            <a:endParaRPr lang="en-US" sz="2400" strike="sngStrik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7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90601" y="1600200"/>
            <a:ext cx="7010399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Other congruence classes for these square </a:t>
            </a:r>
            <a:r>
              <a:rPr lang="en-US" dirty="0"/>
              <a:t>non-integer </a:t>
            </a:r>
            <a:r>
              <a:rPr lang="en-US" dirty="0" smtClean="0"/>
              <a:t>Heffter arrays have more or less similar constructions.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1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310545" y="1423987"/>
            <a:ext cx="8208962" cy="5434013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en-US" altLang="en-US" dirty="0" smtClean="0">
                <a:ea typeface="ＭＳ Ｐゴシック" pitchFamily="34" charset="-128"/>
              </a:rPr>
              <a:t>This is </a:t>
            </a: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K</a:t>
            </a:r>
            <a:r>
              <a:rPr lang="en-US" altLang="en-US" baseline="-25000" dirty="0" smtClean="0">
                <a:solidFill>
                  <a:srgbClr val="00B0F0"/>
                </a:solidFill>
                <a:ea typeface="ＭＳ Ｐゴシック" pitchFamily="34" charset="-128"/>
              </a:rPr>
              <a:t>7</a:t>
            </a:r>
            <a:r>
              <a:rPr lang="en-US" altLang="en-US" dirty="0" smtClean="0">
                <a:solidFill>
                  <a:srgbClr val="00B0F0"/>
                </a:solidFill>
                <a:ea typeface="ＭＳ Ｐゴシック" pitchFamily="34" charset="-128"/>
              </a:rPr>
              <a:t> embedded on the torus.  </a:t>
            </a: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sz="2800" dirty="0" smtClean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endParaRPr lang="en-US" altLang="en-US" dirty="0">
              <a:ea typeface="ＭＳ Ｐゴシック" pitchFamily="34" charset="-128"/>
            </a:endParaRPr>
          </a:p>
          <a:p>
            <a:pPr marL="0" indent="0">
              <a:buFont typeface="Wingdings" pitchFamily="2" charset="2"/>
              <a:buNone/>
            </a:pPr>
            <a:r>
              <a:rPr lang="en-US" altLang="en-US" sz="2800" dirty="0" smtClean="0">
                <a:ea typeface="ＭＳ Ｐゴシック" pitchFamily="34" charset="-128"/>
              </a:rPr>
              <a:t>Here we </a:t>
            </a:r>
            <a:r>
              <a:rPr lang="en-US" altLang="en-US" sz="2800" dirty="0" smtClean="0">
                <a:solidFill>
                  <a:srgbClr val="FF0000"/>
                </a:solidFill>
                <a:ea typeface="ＭＳ Ｐゴシック" pitchFamily="34" charset="-128"/>
              </a:rPr>
              <a:t>decompose</a:t>
            </a:r>
            <a:r>
              <a:rPr lang="en-US" altLang="en-US" sz="2800" dirty="0" smtClean="0">
                <a:ea typeface="ＭＳ Ｐゴシック" pitchFamily="34" charset="-128"/>
              </a:rPr>
              <a:t> K</a:t>
            </a:r>
            <a:r>
              <a:rPr lang="en-US" altLang="en-US" sz="2800" baseline="-25000" dirty="0" smtClean="0">
                <a:ea typeface="ＭＳ Ｐゴシック" pitchFamily="34" charset="-128"/>
              </a:rPr>
              <a:t>7</a:t>
            </a:r>
            <a:r>
              <a:rPr lang="en-US" altLang="en-US" sz="2800" dirty="0" smtClean="0">
                <a:ea typeface="ＭＳ Ｐゴシック" pitchFamily="34" charset="-128"/>
              </a:rPr>
              <a:t> into </a:t>
            </a:r>
            <a:r>
              <a:rPr lang="en-US" altLang="en-US" sz="2800" dirty="0" smtClean="0">
                <a:solidFill>
                  <a:srgbClr val="FF0000"/>
                </a:solidFill>
                <a:ea typeface="ＭＳ Ｐゴシック" pitchFamily="34" charset="-128"/>
              </a:rPr>
              <a:t>two sets </a:t>
            </a:r>
            <a:r>
              <a:rPr lang="en-US" altLang="en-US" sz="2800" dirty="0" smtClean="0">
                <a:ea typeface="ＭＳ Ｐゴシック" pitchFamily="34" charset="-128"/>
              </a:rPr>
              <a:t>of </a:t>
            </a:r>
            <a:r>
              <a:rPr lang="en-US" altLang="en-US" sz="28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</a:t>
            </a:r>
            <a:r>
              <a:rPr lang="en-US" altLang="en-US" sz="2800" dirty="0" smtClean="0">
                <a:ea typeface="ＭＳ Ｐゴシック" pitchFamily="34" charset="-128"/>
              </a:rPr>
              <a:t>-cycles (black and white) and each edge borders exactly one black and one white triangle.</a:t>
            </a: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28613" y="217488"/>
            <a:ext cx="8637587" cy="762000"/>
          </a:xfrm>
        </p:spPr>
        <p:txBody>
          <a:bodyPr/>
          <a:lstStyle/>
          <a:p>
            <a:pPr algn="ctr"/>
            <a:r>
              <a:rPr lang="en-US" altLang="en-US" dirty="0" smtClean="0">
                <a:ea typeface="ＭＳ Ｐゴシック" pitchFamily="34" charset="-128"/>
              </a:rPr>
              <a:t>A well known </a:t>
            </a:r>
            <a:r>
              <a:rPr lang="en-US" altLang="en-US" dirty="0">
                <a:ea typeface="ＭＳ Ｐゴシック" pitchFamily="34" charset="-128"/>
              </a:rPr>
              <a:t>e</a:t>
            </a:r>
            <a:r>
              <a:rPr lang="en-US" altLang="en-US" dirty="0" smtClean="0">
                <a:ea typeface="ＭＳ Ｐゴシック" pitchFamily="34" charset="-128"/>
              </a:rPr>
              <a:t>xample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3657600" cy="310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7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Remember the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H(6,12;8,4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) below: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No systematic study yet.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7533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about non-square arrays with empty cells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68103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7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46063"/>
            <a:ext cx="8637588" cy="762000"/>
          </a:xfrm>
        </p:spPr>
        <p:txBody>
          <a:bodyPr/>
          <a:lstStyle/>
          <a:p>
            <a:pPr algn="ctr"/>
            <a:r>
              <a:rPr lang="en-US" dirty="0" smtClean="0"/>
              <a:t>Other </a:t>
            </a:r>
            <a:r>
              <a:rPr lang="en-US" dirty="0" err="1" smtClean="0"/>
              <a:t>Heffter</a:t>
            </a:r>
            <a:r>
              <a:rPr lang="en-US" dirty="0" smtClean="0"/>
              <a:t>-type </a:t>
            </a:r>
            <a:r>
              <a:rPr lang="en-US" dirty="0"/>
              <a:t>a</a:t>
            </a:r>
            <a:r>
              <a:rPr lang="en-US" dirty="0" smtClean="0"/>
              <a:t>rrays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524000"/>
            <a:ext cx="8534400" cy="549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An Example:</a:t>
            </a:r>
            <a:endParaRPr lang="en-US" sz="2400" dirty="0">
              <a:solidFill>
                <a:srgbClr val="FF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>
                    <a:lumMod val="90000"/>
                  </a:schemeClr>
                </a:solidFill>
              </a:rPr>
              <a:t>						</a:t>
            </a:r>
            <a:endParaRPr lang="en-US" sz="2000" dirty="0">
              <a:solidFill>
                <a:schemeClr val="tx1">
                  <a:lumMod val="9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>
                  <a:lumMod val="9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sz="2000" dirty="0">
              <a:solidFill>
                <a:schemeClr val="tx1">
                  <a:lumMod val="9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>
                    <a:lumMod val="90000"/>
                  </a:schemeClr>
                </a:solidFill>
              </a:rPr>
              <a:t>		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chemeClr val="tx1">
                    <a:lumMod val="90000"/>
                  </a:schemeClr>
                </a:solidFill>
              </a:rPr>
              <a:t>	</a:t>
            </a:r>
            <a:r>
              <a:rPr lang="en-US" sz="2000" dirty="0" smtClean="0">
                <a:solidFill>
                  <a:schemeClr val="tx1">
                    <a:lumMod val="90000"/>
                  </a:schemeClr>
                </a:solidFill>
              </a:rPr>
              <a:t>		       Mod 49	</a:t>
            </a:r>
          </a:p>
          <a:p>
            <a:pPr algn="l">
              <a:lnSpc>
                <a:spcPct val="100000"/>
              </a:lnSpc>
            </a:pPr>
            <a:endParaRPr lang="en-US" sz="2000" dirty="0" smtClean="0">
              <a:solidFill>
                <a:schemeClr val="tx1">
                  <a:lumMod val="90000"/>
                </a:schemeClr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en-US" sz="2400" dirty="0" smtClean="0">
              <a:solidFill>
                <a:srgbClr val="92D050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en-US" sz="2400" dirty="0" smtClean="0">
              <a:solidFill>
                <a:srgbClr val="0070C0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en-US" sz="1100" dirty="0" smtClean="0">
              <a:solidFill>
                <a:srgbClr val="0070C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altLang="en-US" sz="2400" dirty="0" smtClean="0">
                <a:solidFill>
                  <a:srgbClr val="0070C0"/>
                </a:solidFill>
              </a:rPr>
              <a:t>Can be used to </a:t>
            </a:r>
            <a:r>
              <a:rPr lang="en-US" altLang="en-US" sz="2400" dirty="0" err="1" smtClean="0">
                <a:solidFill>
                  <a:srgbClr val="0070C0"/>
                </a:solidFill>
              </a:rPr>
              <a:t>biembed</a:t>
            </a:r>
            <a:r>
              <a:rPr lang="en-US" altLang="en-US" sz="2400" dirty="0" smtClean="0">
                <a:solidFill>
                  <a:srgbClr val="0070C0"/>
                </a:solidFill>
              </a:rPr>
              <a:t> the complete graph in </a:t>
            </a:r>
            <a:r>
              <a:rPr lang="en-US" altLang="en-US" sz="2400" u="sng" dirty="0" smtClean="0">
                <a:solidFill>
                  <a:srgbClr val="FF0000"/>
                </a:solidFill>
              </a:rPr>
              <a:t>nonorientable surfaces</a:t>
            </a:r>
            <a:r>
              <a:rPr lang="en-US" altLang="en-US" sz="2400" u="sng" dirty="0" smtClean="0">
                <a:solidFill>
                  <a:srgbClr val="0070C0"/>
                </a:solidFill>
              </a:rPr>
              <a:t>.</a:t>
            </a:r>
            <a:endParaRPr lang="en-US" altLang="en-US" sz="2400" u="sng" dirty="0">
              <a:solidFill>
                <a:srgbClr val="0070C0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en-US" sz="2400" u="sng" dirty="0" smtClean="0">
              <a:solidFill>
                <a:srgbClr val="92D05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altLang="en-US" sz="2400" dirty="0" smtClean="0">
                <a:solidFill>
                  <a:srgbClr val="0070C0"/>
                </a:solidFill>
              </a:rPr>
              <a:t>The array above embeds </a:t>
            </a:r>
            <a:r>
              <a:rPr lang="en-US" altLang="en-US" sz="2400" dirty="0">
                <a:solidFill>
                  <a:srgbClr val="0070C0"/>
                </a:solidFill>
              </a:rPr>
              <a:t>K</a:t>
            </a:r>
            <a:r>
              <a:rPr lang="en-US" altLang="en-US" sz="2400" baseline="-25000" dirty="0">
                <a:solidFill>
                  <a:srgbClr val="0070C0"/>
                </a:solidFill>
              </a:rPr>
              <a:t>49 </a:t>
            </a:r>
            <a:r>
              <a:rPr lang="en-US" altLang="en-US" sz="2400" dirty="0">
                <a:solidFill>
                  <a:srgbClr val="0070C0"/>
                </a:solidFill>
              </a:rPr>
              <a:t>in a </a:t>
            </a:r>
            <a:r>
              <a:rPr lang="en-US" altLang="en-US" sz="2400" u="sng" dirty="0">
                <a:solidFill>
                  <a:srgbClr val="0070C0"/>
                </a:solidFill>
              </a:rPr>
              <a:t>nonorientable</a:t>
            </a:r>
            <a:r>
              <a:rPr lang="en-US" altLang="en-US" sz="2400" dirty="0">
                <a:solidFill>
                  <a:srgbClr val="0070C0"/>
                </a:solidFill>
              </a:rPr>
              <a:t> surface where each edge bounds a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0070C0"/>
                </a:solidFill>
              </a:rPr>
              <a:t>-cycle and a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0070C0"/>
                </a:solidFill>
              </a:rPr>
              <a:t>-cycle.</a:t>
            </a:r>
          </a:p>
          <a:p>
            <a:pPr algn="l">
              <a:lnSpc>
                <a:spcPct val="100000"/>
              </a:lnSpc>
            </a:pPr>
            <a:r>
              <a:rPr lang="en-US" sz="2000" dirty="0" smtClean="0">
                <a:solidFill>
                  <a:schemeClr val="tx1">
                    <a:lumMod val="90000"/>
                  </a:schemeClr>
                </a:solidFill>
              </a:rPr>
              <a:t>		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3" y="2419091"/>
            <a:ext cx="5825957" cy="184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1851" y="2558315"/>
            <a:ext cx="26157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Use upper sign in row sums, lower sign in column </a:t>
            </a:r>
          </a:p>
          <a:p>
            <a:pPr algn="l"/>
            <a:r>
              <a:rPr lang="en-US" sz="2400" dirty="0" smtClean="0"/>
              <a:t>sums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26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0" y="304800"/>
            <a:ext cx="8915400" cy="6477000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en-US" sz="67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700" dirty="0" smtClean="0">
                <a:solidFill>
                  <a:srgbClr val="FF0000"/>
                </a:solidFill>
              </a:rPr>
              <a:t>Bibliography</a:t>
            </a:r>
            <a:endParaRPr lang="en-US" sz="67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 smtClean="0"/>
              <a:t>D.S</a:t>
            </a:r>
            <a:r>
              <a:rPr lang="en-US" sz="4600" dirty="0"/>
              <a:t>. Archdeacon, Heffter arrays and biembedding graphs on surfaces, </a:t>
            </a:r>
            <a:r>
              <a:rPr lang="en-US" sz="4600" i="1" dirty="0" smtClean="0"/>
              <a:t>Electron</a:t>
            </a:r>
            <a:r>
              <a:rPr lang="en-US" sz="4600" i="1" dirty="0"/>
              <a:t>. J. Combin</a:t>
            </a:r>
            <a:r>
              <a:rPr lang="en-US" sz="4600" dirty="0" smtClean="0"/>
              <a:t>.</a:t>
            </a:r>
            <a:r>
              <a:rPr lang="en-US" sz="4600" b="1" dirty="0" smtClean="0"/>
              <a:t>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(2015), </a:t>
            </a:r>
            <a:r>
              <a:rPr lang="en-US" sz="4600" dirty="0" smtClean="0"/>
              <a:t>#</a:t>
            </a:r>
            <a:r>
              <a:rPr lang="en-US" sz="4600" dirty="0"/>
              <a:t>P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1.74</a:t>
            </a:r>
            <a:r>
              <a:rPr lang="en-US" sz="4600" dirty="0" smtClean="0"/>
              <a:t>.</a:t>
            </a:r>
          </a:p>
          <a:p>
            <a:pPr marL="0" indent="0">
              <a:buNone/>
            </a:pPr>
            <a:endParaRPr lang="en-US" sz="46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/>
              <a:t>D.S. Archdeacon, T. Boothby, and J.H. Dinitz, Tight Heffter arrays exist for all possible </a:t>
            </a:r>
            <a:r>
              <a:rPr lang="en-US" sz="4600" dirty="0" smtClean="0"/>
              <a:t>values</a:t>
            </a:r>
            <a:r>
              <a:rPr lang="en-US" sz="4600" i="1" dirty="0"/>
              <a:t> J</a:t>
            </a:r>
            <a:r>
              <a:rPr lang="en-US" sz="4600" i="1" dirty="0" smtClean="0"/>
              <a:t>. Comb. Des, </a:t>
            </a:r>
            <a:r>
              <a:rPr lang="en-US" sz="4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(2017), 5 – 35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6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 smtClean="0"/>
              <a:t>D.S</a:t>
            </a:r>
            <a:r>
              <a:rPr lang="en-US" sz="4600" dirty="0"/>
              <a:t>. Archdeacon, J.H. Dinitz, D. Donovan, and S. </a:t>
            </a:r>
            <a:r>
              <a:rPr lang="en-US" sz="4600" dirty="0" err="1"/>
              <a:t>Yazici</a:t>
            </a:r>
            <a:r>
              <a:rPr lang="en-US" sz="4600" dirty="0" smtClean="0"/>
              <a:t>, Square </a:t>
            </a:r>
            <a:r>
              <a:rPr lang="en-US" sz="4600" dirty="0"/>
              <a:t>integer Heffter arrays with empty cells, </a:t>
            </a:r>
            <a:r>
              <a:rPr lang="fr-FR" sz="4600" i="1" dirty="0"/>
              <a:t>Des. Codes </a:t>
            </a:r>
            <a:r>
              <a:rPr lang="fr-FR" sz="4600" i="1" dirty="0" err="1"/>
              <a:t>Cryptogr</a:t>
            </a:r>
            <a:r>
              <a:rPr lang="fr-FR" sz="4600" dirty="0"/>
              <a:t>.,</a:t>
            </a:r>
            <a:r>
              <a:rPr lang="fr-FR" sz="4600" b="1" dirty="0"/>
              <a:t> </a:t>
            </a:r>
            <a:r>
              <a:rPr lang="fr-FR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fr-FR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(2015), 409 </a:t>
            </a:r>
            <a:r>
              <a:rPr lang="fr-FR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426</a:t>
            </a:r>
          </a:p>
          <a:p>
            <a:pPr>
              <a:buFont typeface="Courier New" panose="02070309020205020404" pitchFamily="49" charset="0"/>
              <a:buChar char="o"/>
            </a:pPr>
            <a:endParaRPr lang="fr-FR" sz="4600" dirty="0">
              <a:hlinkClick r:id="rId2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 smtClean="0"/>
              <a:t>D.S</a:t>
            </a:r>
            <a:r>
              <a:rPr lang="en-US" sz="4600" dirty="0"/>
              <a:t>. Archdeacon, </a:t>
            </a:r>
            <a:r>
              <a:rPr lang="en-US" sz="4600" dirty="0" smtClean="0"/>
              <a:t>J. Dinitz, A</a:t>
            </a:r>
            <a:r>
              <a:rPr lang="en-US" sz="4600" dirty="0"/>
              <a:t>. </a:t>
            </a:r>
            <a:r>
              <a:rPr lang="en-US" sz="4600" dirty="0" err="1"/>
              <a:t>Mattern</a:t>
            </a:r>
            <a:r>
              <a:rPr lang="en-US" sz="4600" dirty="0"/>
              <a:t> and D.R. </a:t>
            </a:r>
            <a:r>
              <a:rPr lang="en-US" sz="4600" dirty="0" smtClean="0"/>
              <a:t>Stinson, On </a:t>
            </a:r>
            <a:r>
              <a:rPr lang="en-US" sz="4600" dirty="0"/>
              <a:t>Partial Sums in Cyclic </a:t>
            </a:r>
            <a:r>
              <a:rPr lang="en-US" sz="4600" dirty="0" smtClean="0"/>
              <a:t>Groups, </a:t>
            </a:r>
            <a:r>
              <a:rPr lang="en-US" sz="4600" i="1" dirty="0" smtClean="0"/>
              <a:t>Journal </a:t>
            </a:r>
            <a:r>
              <a:rPr lang="en-US" sz="4600" i="1" dirty="0"/>
              <a:t>of </a:t>
            </a:r>
            <a:r>
              <a:rPr lang="en-US" sz="4600" i="1" dirty="0" smtClean="0"/>
              <a:t>Combin. Math. </a:t>
            </a:r>
            <a:r>
              <a:rPr lang="en-US" sz="4600" i="1" dirty="0"/>
              <a:t>and Comb. </a:t>
            </a:r>
            <a:r>
              <a:rPr lang="en-US" sz="4600" i="1" dirty="0" err="1" smtClean="0"/>
              <a:t>Comput</a:t>
            </a:r>
            <a:r>
              <a:rPr lang="en-US" sz="4600" i="1" dirty="0" smtClean="0"/>
              <a:t>., 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(2016),  327-342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6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 smtClean="0"/>
              <a:t>J.H. </a:t>
            </a:r>
            <a:r>
              <a:rPr lang="en-US" sz="4600" dirty="0"/>
              <a:t>Dinitz and A. </a:t>
            </a:r>
            <a:r>
              <a:rPr lang="en-US" sz="4600" dirty="0" err="1" smtClean="0"/>
              <a:t>Mattern</a:t>
            </a:r>
            <a:r>
              <a:rPr lang="en-US" sz="4600" dirty="0" smtClean="0"/>
              <a:t>,  Biembedding </a:t>
            </a:r>
            <a:r>
              <a:rPr lang="en-US" sz="4600" dirty="0"/>
              <a:t>Steiner </a:t>
            </a:r>
            <a:r>
              <a:rPr lang="en-US" sz="4600" dirty="0" smtClean="0"/>
              <a:t>triple systems </a:t>
            </a:r>
            <a:r>
              <a:rPr lang="en-US" sz="4600" dirty="0"/>
              <a:t>and </a:t>
            </a:r>
            <a:r>
              <a:rPr lang="en-US" sz="4600" dirty="0" smtClean="0"/>
              <a:t>n-cycle systems </a:t>
            </a:r>
            <a:r>
              <a:rPr lang="en-US" sz="4600" dirty="0"/>
              <a:t>on </a:t>
            </a:r>
            <a:r>
              <a:rPr lang="en-US" sz="4600" dirty="0" smtClean="0"/>
              <a:t>orientable </a:t>
            </a:r>
            <a:r>
              <a:rPr lang="en-US" sz="4600" dirty="0"/>
              <a:t>s</a:t>
            </a:r>
            <a:r>
              <a:rPr lang="en-US" sz="4600" dirty="0" smtClean="0"/>
              <a:t>urfaces, </a:t>
            </a:r>
            <a:r>
              <a:rPr lang="en-US" sz="4600" i="1" dirty="0" smtClean="0"/>
              <a:t>Austral. J. </a:t>
            </a:r>
            <a:r>
              <a:rPr lang="en-US" sz="4600" i="1" dirty="0"/>
              <a:t>of </a:t>
            </a:r>
            <a:r>
              <a:rPr lang="en-US" sz="4600" i="1" dirty="0" smtClean="0"/>
              <a:t>Comb.</a:t>
            </a:r>
            <a:r>
              <a:rPr lang="en-US" sz="4600" b="1" dirty="0" smtClean="0"/>
              <a:t>, 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(2017), 327 -344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46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600" dirty="0" smtClean="0"/>
              <a:t>J.H. Dinitz and I.M. </a:t>
            </a:r>
            <a:r>
              <a:rPr lang="en-US" sz="4600" dirty="0" err="1" smtClean="0"/>
              <a:t>Wanless</a:t>
            </a:r>
            <a:r>
              <a:rPr lang="en-US" sz="4600" dirty="0"/>
              <a:t>, The Existence of Square Integer Heffter Arrays</a:t>
            </a:r>
            <a:r>
              <a:rPr lang="en-US" sz="4600" dirty="0" smtClean="0"/>
              <a:t>, </a:t>
            </a:r>
            <a:r>
              <a:rPr lang="en-US" sz="4600" i="1" dirty="0" err="1" smtClean="0"/>
              <a:t>Ars</a:t>
            </a:r>
            <a:r>
              <a:rPr lang="en-US" sz="4600" i="1" dirty="0"/>
              <a:t>. Math. Contemp</a:t>
            </a:r>
            <a:r>
              <a:rPr lang="en-US" sz="4600" dirty="0"/>
              <a:t>. </a:t>
            </a:r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(2017), 81 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  <a:r>
              <a:rPr lang="en-US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012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81000" y="2667000"/>
            <a:ext cx="8229600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8000" dirty="0" smtClean="0"/>
              <a:t>Thanks!!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4832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0121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Uses of Heffter Arrays</a:t>
            </a:r>
            <a:br>
              <a:rPr lang="en-US" dirty="0" smtClean="0"/>
            </a:br>
            <a:r>
              <a:rPr lang="en-US" sz="2000" dirty="0" smtClean="0"/>
              <a:t>(Archdeacon)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66750" y="1524000"/>
            <a:ext cx="74676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embedding of the complete graph on </a:t>
            </a:r>
            <a:r>
              <a:rPr lang="en-US" sz="2400" dirty="0" smtClean="0"/>
              <a:t>v </a:t>
            </a:r>
            <a:r>
              <a:rPr lang="en-US" sz="2400" dirty="0"/>
              <a:t>vertices </a:t>
            </a:r>
            <a:r>
              <a:rPr lang="en-US" sz="2400" dirty="0" smtClean="0"/>
              <a:t>on a surface with </a:t>
            </a:r>
            <a:r>
              <a:rPr lang="en-US" sz="2400" dirty="0"/>
              <a:t>each </a:t>
            </a:r>
            <a:r>
              <a:rPr lang="en-US" sz="2400" dirty="0" smtClean="0"/>
              <a:t>edge on </a:t>
            </a:r>
            <a:r>
              <a:rPr lang="en-US" sz="2400" dirty="0"/>
              <a:t>both </a:t>
            </a:r>
            <a:r>
              <a:rPr lang="en-US" sz="2400" dirty="0" smtClean="0"/>
              <a:t>an m-cycle face and </a:t>
            </a:r>
            <a:r>
              <a:rPr lang="en-US" sz="2400" dirty="0"/>
              <a:t>an </a:t>
            </a:r>
            <a:r>
              <a:rPr lang="en-US" sz="2400" dirty="0" smtClean="0"/>
              <a:t>n-cycle face is </a:t>
            </a:r>
            <a:r>
              <a:rPr lang="en-US" sz="2400" dirty="0"/>
              <a:t>termed a </a:t>
            </a:r>
            <a:r>
              <a:rPr lang="en-US" sz="2400" dirty="0" smtClean="0">
                <a:solidFill>
                  <a:srgbClr val="FF0000"/>
                </a:solidFill>
              </a:rPr>
              <a:t>biembedding.</a:t>
            </a:r>
          </a:p>
          <a:p>
            <a:endParaRPr lang="en-US" sz="2000" dirty="0"/>
          </a:p>
          <a:p>
            <a:r>
              <a:rPr lang="en-US" sz="2000" dirty="0" smtClean="0"/>
              <a:t>In design </a:t>
            </a:r>
            <a:r>
              <a:rPr lang="en-US" sz="2000" dirty="0"/>
              <a:t>theoretic terms </a:t>
            </a:r>
            <a:r>
              <a:rPr lang="en-US" sz="2000" dirty="0" smtClean="0"/>
              <a:t>a biembedding </a:t>
            </a:r>
            <a:r>
              <a:rPr lang="en-US" sz="2000" dirty="0"/>
              <a:t>is a simultaneous embedding of an </a:t>
            </a:r>
            <a:r>
              <a:rPr lang="en-US" sz="2000" dirty="0" smtClean="0"/>
              <a:t>m-cycle </a:t>
            </a:r>
            <a:r>
              <a:rPr lang="en-US" sz="2000" dirty="0"/>
              <a:t>system and an </a:t>
            </a:r>
            <a:r>
              <a:rPr lang="en-US" sz="2000" dirty="0" smtClean="0"/>
              <a:t>n-cycle </a:t>
            </a:r>
            <a:r>
              <a:rPr lang="en-US" sz="2000" dirty="0"/>
              <a:t>system </a:t>
            </a:r>
            <a:endParaRPr lang="en-US" sz="2000" dirty="0" smtClean="0"/>
          </a:p>
          <a:p>
            <a:r>
              <a:rPr lang="en-US" sz="2000" dirty="0" smtClean="0"/>
              <a:t>both on v </a:t>
            </a:r>
            <a:r>
              <a:rPr lang="en-US" sz="2000" dirty="0"/>
              <a:t>points</a:t>
            </a:r>
            <a:r>
              <a:rPr lang="en-US" sz="2000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A biembedding of two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400" dirty="0" smtClean="0"/>
              <a:t>-cycle systems</a:t>
            </a:r>
          </a:p>
          <a:p>
            <a:r>
              <a:rPr lang="en-US" sz="2400" dirty="0" smtClean="0"/>
              <a:t>(Steiner triple systems) on </a:t>
            </a:r>
            <a:r>
              <a:rPr lang="en-US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r>
              <a:rPr lang="en-US" sz="2400" dirty="0" smtClean="0"/>
              <a:t> points </a:t>
            </a:r>
          </a:p>
          <a:p>
            <a:r>
              <a:rPr lang="en-US" sz="2400" dirty="0" smtClean="0"/>
              <a:t>on the torus.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733800"/>
            <a:ext cx="2590800" cy="2467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337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Let H= H(</a:t>
            </a:r>
            <a:r>
              <a:rPr lang="en-US" sz="2400" i="1" dirty="0" err="1" smtClean="0"/>
              <a:t>m</a:t>
            </a:r>
            <a:r>
              <a:rPr lang="en-US" sz="2400" dirty="0" err="1" smtClean="0"/>
              <a:t>,</a:t>
            </a:r>
            <a:r>
              <a:rPr lang="en-US" sz="2400" i="1" dirty="0" err="1" smtClean="0"/>
              <a:t>n</a:t>
            </a:r>
            <a:r>
              <a:rPr lang="en-US" sz="2400" dirty="0" smtClean="0"/>
              <a:t>) be a tight </a:t>
            </a:r>
            <a:r>
              <a:rPr lang="en-US" sz="2400" dirty="0"/>
              <a:t>H</a:t>
            </a:r>
            <a:r>
              <a:rPr lang="en-US" sz="2400" dirty="0" smtClean="0"/>
              <a:t>effter array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For each row </a:t>
            </a:r>
            <a:r>
              <a:rPr lang="en-US" sz="2400" i="1" dirty="0" smtClean="0"/>
              <a:t>r</a:t>
            </a:r>
            <a:r>
              <a:rPr lang="en-US" sz="2400" dirty="0" smtClean="0"/>
              <a:t> of H, define a permutation on the elements of row r consisting of a single cycle and let </a:t>
            </a:r>
            <a:r>
              <a:rPr lang="el-GR" sz="2400" dirty="0" smtClean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ym typeface="Mathematica1"/>
              </a:rPr>
              <a:t>r </a:t>
            </a:r>
            <a:r>
              <a:rPr lang="en-US" sz="2400" dirty="0" smtClean="0">
                <a:sym typeface="Mathematica1"/>
              </a:rPr>
              <a:t>denote the union of these permutations.  </a:t>
            </a:r>
          </a:p>
          <a:p>
            <a:pPr marL="0" indent="0">
              <a:buNone/>
            </a:pPr>
            <a:endParaRPr lang="en-US" sz="2400" dirty="0">
              <a:sym typeface="Mathematica1"/>
            </a:endParaRPr>
          </a:p>
          <a:p>
            <a:pPr marL="0" indent="0">
              <a:buNone/>
            </a:pPr>
            <a:r>
              <a:rPr lang="en-US" sz="2400" dirty="0" smtClean="0">
                <a:sym typeface="Mathematica1"/>
              </a:rPr>
              <a:t>Let </a:t>
            </a:r>
            <a:r>
              <a:rPr lang="el-GR" sz="2400" dirty="0" smtClean="0"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ym typeface="Mathematica1"/>
              </a:rPr>
              <a:t>c </a:t>
            </a:r>
            <a:r>
              <a:rPr lang="en-US" sz="2400" dirty="0" smtClean="0">
                <a:sym typeface="Mathematica1"/>
              </a:rPr>
              <a:t>denote the analogous permutation of the column symbols.</a:t>
            </a:r>
          </a:p>
          <a:p>
            <a:pPr marL="0" indent="0">
              <a:buNone/>
            </a:pPr>
            <a:endParaRPr lang="en-US" sz="2400" dirty="0">
              <a:sym typeface="Mathematica1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Say that </a:t>
            </a:r>
            <a:r>
              <a:rPr lang="el-GR" sz="24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olidFill>
                  <a:srgbClr val="FF0000"/>
                </a:solidFill>
                <a:sym typeface="Mathematica1"/>
              </a:rPr>
              <a:t>r 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 and </a:t>
            </a:r>
            <a:r>
              <a:rPr lang="el-GR" sz="24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olidFill>
                  <a:srgbClr val="FF0000"/>
                </a:solidFill>
                <a:sym typeface="Mathematica1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 are </a:t>
            </a:r>
            <a:r>
              <a:rPr lang="en-US" sz="2400" i="1" u="sng" dirty="0" smtClean="0">
                <a:solidFill>
                  <a:srgbClr val="FF0000"/>
                </a:solidFill>
                <a:sym typeface="Mathematica1"/>
              </a:rPr>
              <a:t>compatible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 if the permutation (</a:t>
            </a:r>
            <a:r>
              <a:rPr lang="el-GR" sz="24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olidFill>
                  <a:srgbClr val="FF0000"/>
                </a:solidFill>
                <a:sym typeface="Mathematica1"/>
              </a:rPr>
              <a:t>r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 </a:t>
            </a:r>
            <a:r>
              <a:rPr lang="az-Cyrl-AZ" sz="16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о</a:t>
            </a:r>
            <a:r>
              <a:rPr lang="en-US" sz="24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 </a:t>
            </a:r>
            <a:r>
              <a:rPr lang="el-GR" sz="2400" dirty="0" smtClean="0">
                <a:solidFill>
                  <a:srgbClr val="FF0000"/>
                </a:solidFill>
                <a:latin typeface="Corbel" panose="020B0503020204020204" pitchFamily="34" charset="0"/>
                <a:sym typeface="Mathematica1"/>
              </a:rPr>
              <a:t>ω</a:t>
            </a:r>
            <a:r>
              <a:rPr lang="en-US" sz="2400" baseline="-25000" dirty="0" smtClean="0">
                <a:solidFill>
                  <a:srgbClr val="FF0000"/>
                </a:solidFill>
                <a:sym typeface="Mathematica1"/>
              </a:rPr>
              <a:t>c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 ) is a </a:t>
            </a:r>
            <a:r>
              <a:rPr lang="en-US" sz="2400" u="sng" dirty="0" smtClean="0">
                <a:solidFill>
                  <a:srgbClr val="FF0000"/>
                </a:solidFill>
                <a:sym typeface="Mathematica1"/>
              </a:rPr>
              <a:t>cyclic permutation</a:t>
            </a:r>
            <a:r>
              <a:rPr lang="en-US" sz="2400" dirty="0" smtClean="0">
                <a:solidFill>
                  <a:srgbClr val="FF0000"/>
                </a:solidFill>
                <a:sym typeface="Mathematica1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0121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Heffter arrays to embeddings </a:t>
            </a:r>
            <a:br>
              <a:rPr lang="en-US" dirty="0" smtClean="0"/>
            </a:br>
            <a:r>
              <a:rPr lang="en-US" dirty="0" smtClean="0"/>
              <a:t>(special case of tight arrays)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65113"/>
            <a:ext cx="8637588" cy="762000"/>
          </a:xfrm>
        </p:spPr>
        <p:txBody>
          <a:bodyPr/>
          <a:lstStyle/>
          <a:p>
            <a:r>
              <a:rPr lang="en-US" dirty="0" smtClean="0"/>
              <a:t>Heffter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447800"/>
                <a:ext cx="8048625" cy="4185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A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Heffter </a:t>
                </a:r>
                <a:r>
                  <a:rPr lang="en-US" sz="2800" i="1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-system of order </a:t>
                </a:r>
                <a:r>
                  <a:rPr lang="en-US" sz="2800" i="1" dirty="0" smtClean="0">
                    <a:solidFill>
                      <a:srgbClr val="FF0000"/>
                    </a:solidFill>
                  </a:rPr>
                  <a:t>n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is a collection of disjoint </a:t>
                </a:r>
                <a:r>
                  <a:rPr lang="en-US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k</a:t>
                </a:r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-subsets </a:t>
                </a:r>
                <a:r>
                  <a:rPr lang="en-US" sz="2800" i="1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S</a:t>
                </a:r>
                <a:r>
                  <a:rPr lang="en-US" sz="2800" i="1" baseline="-25000" dirty="0" err="1" smtClean="0">
                    <a:solidFill>
                      <a:schemeClr val="accent3">
                        <a:lumMod val="50000"/>
                      </a:schemeClr>
                    </a:solidFill>
                  </a:rPr>
                  <a:t>j</a:t>
                </a:r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altLang="en-US" sz="28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  <m:r>
                      <a:rPr lang="en-US" alt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alt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altLang="en-US" sz="2800" i="1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(</a:t>
                </a:r>
                <a:r>
                  <a:rPr lang="en-US" sz="28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n</a:t>
                </a:r>
                <a:r>
                  <a:rPr lang="en-US" sz="28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odd) satisfying:</a:t>
                </a:r>
              </a:p>
              <a:p>
                <a:pPr eaLnBrk="1" hangingPunct="1">
                  <a:defRPr/>
                </a:pPr>
                <a:endParaRPr lang="en-US" altLang="en-US" sz="2400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algn="l" eaLnBrk="1" hangingPunct="1">
                  <a:defRPr/>
                </a:pPr>
                <a:r>
                  <a:rPr lang="en-US" altLang="en-US" sz="2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1)</a:t>
                </a:r>
                <a:r>
                  <a:rPr lang="en-US" altLang="en-US" sz="24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 </a:t>
                </a:r>
                <a:r>
                  <a:rPr lang="en-US" altLang="en-US" sz="2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For each subset </a:t>
                </a:r>
                <a:r>
                  <a:rPr lang="en-US" sz="24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S</a:t>
                </a:r>
                <a:r>
                  <a:rPr lang="en-US" sz="2400" i="1" baseline="-250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,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∈</m:t>
                        </m:r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𝑆</m:t>
                        </m:r>
                      </m:sub>
                      <m:sup/>
                      <m:e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400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</a:rPr>
                          <m:t>=0.</m:t>
                        </m:r>
                      </m:e>
                    </m:nary>
                  </m:oMath>
                </a14:m>
                <a:r>
                  <a:rPr lang="en-US" altLang="en-US" sz="24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   </a:t>
                </a:r>
                <a:r>
                  <a:rPr lang="en-US" altLang="en-US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(the elements sum to </a:t>
                </a:r>
                <a:r>
                  <a:rPr lang="en-US" altLang="en-US" i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en-US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algn="l" eaLnBrk="1" hangingPunct="1">
                  <a:defRPr/>
                </a:pPr>
                <a:endParaRPr lang="en-US" altLang="en-US" sz="2400" i="1" dirty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algn="l" eaLnBrk="1" hangingPunct="1">
                  <a:defRPr/>
                </a:pPr>
                <a:r>
                  <a:rPr lang="en-US" altLang="en-US" sz="2400" i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2)  x is in a subset if and only if –x is not in any subset.</a:t>
                </a:r>
                <a:endParaRPr lang="en-US" sz="2400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algn="l">
                  <a:lnSpc>
                    <a:spcPct val="100000"/>
                  </a:lnSpc>
                </a:pPr>
                <a:endParaRPr lang="en-US" sz="2400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lang="en-US" sz="2800" dirty="0" smtClean="0">
                    <a:solidFill>
                      <a:srgbClr val="00B0F0"/>
                    </a:solidFill>
                  </a:rPr>
                  <a:t>Example: </a:t>
                </a:r>
                <a:r>
                  <a:rPr lang="en-US" sz="2800" dirty="0"/>
                  <a:t>A</a:t>
                </a:r>
                <a:r>
                  <a:rPr lang="en-US" sz="2800" dirty="0" smtClean="0"/>
                  <a:t> </a:t>
                </a:r>
                <a:r>
                  <a:rPr lang="en-US" sz="2800" dirty="0"/>
                  <a:t>Heffter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800" dirty="0"/>
                  <a:t>-system </a:t>
                </a:r>
                <a:r>
                  <a:rPr lang="en-US" sz="2800" dirty="0" smtClean="0"/>
                  <a:t>of order </a:t>
                </a: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  <a:r>
                  <a:rPr lang="en-US" sz="2800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smtClean="0">
                            <a:solidFill>
                              <a:srgbClr val="00B0F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srgbClr val="00B0F0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altLang="en-US" sz="2800" i="1">
                            <a:solidFill>
                              <a:srgbClr val="00B0F0"/>
                            </a:solidFill>
                            <a:latin typeface="Cambria Math"/>
                            <a:ea typeface="Cambria Math"/>
                          </a:rPr>
                          <m:t>25</m:t>
                        </m:r>
                      </m:sub>
                    </m:sSub>
                    <m:r>
                      <a:rPr lang="en-US" altLang="en-US" sz="28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altLang="en-US" sz="28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altLang="en-US" sz="2800" i="1">
                        <a:solidFill>
                          <a:srgbClr val="00B0F0"/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endParaRPr lang="en-US" sz="2800" dirty="0" smtClean="0">
                  <a:solidFill>
                    <a:srgbClr val="00B0F0"/>
                  </a:solidFill>
                </a:endParaRPr>
              </a:p>
              <a:p>
                <a:pPr algn="l">
                  <a:lnSpc>
                    <a:spcPct val="100000"/>
                  </a:lnSpc>
                </a:pPr>
                <a:endParaRPr lang="en-US" sz="1000" dirty="0" smtClean="0">
                  <a:solidFill>
                    <a:srgbClr val="00B0F0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{1, -2, 11,-10},   {7,-4,9,-12},  {-8,6, 5,-3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  <a:endPara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lnSpc>
                    <a:spcPct val="10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447800"/>
                <a:ext cx="8048625" cy="4185761"/>
              </a:xfrm>
              <a:prstGeom prst="rect">
                <a:avLst/>
              </a:prstGeom>
              <a:blipFill rotWithShape="0">
                <a:blip r:embed="rId2"/>
                <a:stretch>
                  <a:fillRect l="-1515" t="-1458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74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430" y="306496"/>
            <a:ext cx="8637588" cy="762000"/>
          </a:xfrm>
        </p:spPr>
        <p:txBody>
          <a:bodyPr/>
          <a:lstStyle/>
          <a:p>
            <a:r>
              <a:rPr lang="en-US" dirty="0" smtClean="0"/>
              <a:t>Orthogonal Heffter 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7500" y="1584614"/>
                <a:ext cx="8458365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00000"/>
                  </a:lnSpc>
                </a:pPr>
                <a:r>
                  <a:rPr lang="en-US" sz="2800" dirty="0" smtClean="0"/>
                  <a:t>A Heffter </a:t>
                </a:r>
                <a:r>
                  <a:rPr lang="en-US" sz="2800" i="1" dirty="0" smtClean="0"/>
                  <a:t>s</a:t>
                </a:r>
                <a:r>
                  <a:rPr lang="en-US" sz="2800" dirty="0" smtClean="0"/>
                  <a:t>-system </a:t>
                </a:r>
                <a:r>
                  <a:rPr lang="en-US" sz="2800" i="1" dirty="0" smtClean="0"/>
                  <a:t>S</a:t>
                </a:r>
                <a:r>
                  <a:rPr lang="en-US" sz="2800" dirty="0" smtClean="0"/>
                  <a:t> and a Heffter </a:t>
                </a:r>
                <a:r>
                  <a:rPr lang="en-US" sz="2800" i="1" dirty="0" smtClean="0"/>
                  <a:t>t</a:t>
                </a:r>
                <a:r>
                  <a:rPr lang="en-US" sz="2800" dirty="0" smtClean="0"/>
                  <a:t>-system </a:t>
                </a:r>
                <a:r>
                  <a:rPr lang="en-US" sz="2800" i="1" dirty="0" smtClean="0"/>
                  <a:t>T</a:t>
                </a:r>
                <a:r>
                  <a:rPr lang="en-US" sz="2800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altLang="en-US" sz="2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altLang="en-US" sz="2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𝑠𝑡</m:t>
                        </m:r>
                        <m:r>
                          <a:rPr lang="en-US" altLang="en-US" sz="2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en-US" altLang="en-US" sz="2800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altLang="en-US" sz="2800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altLang="en-US" sz="2800" i="1">
                        <a:solidFill>
                          <a:schemeClr val="accent3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0}</m:t>
                    </m:r>
                  </m:oMath>
                </a14:m>
                <a:r>
                  <a:rPr lang="en-US" sz="28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 </a:t>
                </a:r>
                <a:r>
                  <a:rPr lang="en-US" sz="2800" dirty="0" smtClean="0"/>
                  <a:t>are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orthogonal</a:t>
                </a:r>
                <a:r>
                  <a:rPr lang="en-US" sz="2800" dirty="0" smtClean="0"/>
                  <a:t> if each subset in </a:t>
                </a:r>
                <a:r>
                  <a:rPr lang="en-US" sz="2800" i="1" dirty="0" smtClean="0"/>
                  <a:t>S</a:t>
                </a:r>
                <a:r>
                  <a:rPr lang="en-US" sz="2800" dirty="0" smtClean="0"/>
                  <a:t> intersects each subset in </a:t>
                </a:r>
                <a:r>
                  <a:rPr lang="en-US" sz="2800" i="1" dirty="0" smtClean="0"/>
                  <a:t>T</a:t>
                </a:r>
                <a:r>
                  <a:rPr lang="en-US" sz="2800" dirty="0" smtClean="0"/>
                  <a:t> in exactly one symbol. </a:t>
                </a:r>
              </a:p>
              <a:p>
                <a:pPr algn="l">
                  <a:lnSpc>
                    <a:spcPct val="100000"/>
                  </a:lnSpc>
                </a:pPr>
                <a:endParaRPr lang="en-US" sz="2800" dirty="0" smtClean="0"/>
              </a:p>
              <a:p>
                <a:pPr algn="l">
                  <a:lnSpc>
                    <a:spcPct val="100000"/>
                  </a:lnSpc>
                </a:pPr>
                <a:endParaRPr lang="en-US" sz="2800" dirty="0"/>
              </a:p>
              <a:p>
                <a:pPr algn="l">
                  <a:lnSpc>
                    <a:spcPct val="100000"/>
                  </a:lnSpc>
                </a:pPr>
                <a:r>
                  <a:rPr lang="en-US" sz="2800" dirty="0" smtClean="0">
                    <a:solidFill>
                      <a:srgbClr val="00B0F0"/>
                    </a:solidFill>
                  </a:rPr>
                  <a:t>Example:</a:t>
                </a:r>
                <a:r>
                  <a:rPr lang="en-US" sz="2800" dirty="0" smtClean="0"/>
                  <a:t> The </a:t>
                </a:r>
                <a:r>
                  <a:rPr lang="en-US" sz="28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rows form a Heffter 4-system </a:t>
                </a:r>
                <a:r>
                  <a:rPr lang="en-US" sz="2800" dirty="0" smtClean="0"/>
                  <a:t>and the </a:t>
                </a:r>
                <a:r>
                  <a:rPr lang="en-US" sz="28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columns form a Heffter 3-system </a:t>
                </a:r>
                <a:r>
                  <a:rPr lang="en-US" sz="2800" dirty="0" smtClean="0"/>
                  <a:t>(both </a:t>
                </a:r>
                <a:r>
                  <a:rPr lang="en-US" sz="28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altLang="en-US" sz="2800" b="0" i="1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25</m:t>
                        </m:r>
                      </m:sub>
                    </m:sSub>
                  </m:oMath>
                </a14:m>
                <a:r>
                  <a:rPr lang="en-US" sz="2800" dirty="0" smtClean="0"/>
                  <a:t>).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" y="1584614"/>
                <a:ext cx="8458365" cy="3108543"/>
              </a:xfrm>
              <a:prstGeom prst="rect">
                <a:avLst/>
              </a:prstGeom>
              <a:blipFill rotWithShape="0">
                <a:blip r:embed="rId2"/>
                <a:stretch>
                  <a:fillRect l="-1441" t="-1961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76" y="5221926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4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99219" y="1371601"/>
            <a:ext cx="8583612" cy="54864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dirty="0" smtClean="0">
                <a:ea typeface="ＭＳ Ｐゴシック" pitchFamily="34" charset="-128"/>
              </a:rPr>
              <a:t>A tight Heffter array </a:t>
            </a:r>
            <a:r>
              <a:rPr lang="en-US" altLang="en-US" sz="2400" dirty="0">
                <a:solidFill>
                  <a:srgbClr val="FF0000"/>
                </a:solidFill>
                <a:ea typeface="ＭＳ Ｐゴシック" pitchFamily="34" charset="-128"/>
              </a:rPr>
              <a:t>H(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pitchFamily="34" charset="-128"/>
              </a:rPr>
              <a:t>s</a:t>
            </a:r>
            <a:r>
              <a:rPr lang="en-US" altLang="en-US" sz="2400" dirty="0">
                <a:solidFill>
                  <a:srgbClr val="FF0000"/>
                </a:solidFill>
                <a:ea typeface="ＭＳ Ｐゴシック" pitchFamily="34" charset="-128"/>
              </a:rPr>
              <a:t>,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pitchFamily="34" charset="-128"/>
              </a:rPr>
              <a:t>t</a:t>
            </a:r>
            <a:r>
              <a:rPr lang="en-US" altLang="en-US" sz="2400" dirty="0">
                <a:solidFill>
                  <a:srgbClr val="FF0000"/>
                </a:solidFill>
                <a:ea typeface="ＭＳ Ｐゴシック" pitchFamily="34" charset="-128"/>
              </a:rPr>
              <a:t>)</a:t>
            </a:r>
            <a:r>
              <a:rPr lang="en-US" altLang="en-US" sz="2400" dirty="0"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ea typeface="ＭＳ Ｐゴシック" pitchFamily="34" charset="-128"/>
              </a:rPr>
              <a:t>is an </a:t>
            </a:r>
            <a:r>
              <a:rPr lang="en-US" altLang="en-US" sz="2400" i="1" dirty="0" smtClean="0">
                <a:ea typeface="ＭＳ Ｐゴシック" pitchFamily="34" charset="-128"/>
              </a:rPr>
              <a:t>s</a:t>
            </a:r>
            <a:r>
              <a:rPr lang="en-US" altLang="en-US" sz="2400" dirty="0" smtClean="0">
                <a:ea typeface="ＭＳ Ｐゴシック" pitchFamily="34" charset="-128"/>
              </a:rPr>
              <a:t> </a:t>
            </a:r>
            <a:r>
              <a:rPr lang="en-US" sz="2400" dirty="0" smtClean="0"/>
              <a:t>x </a:t>
            </a:r>
            <a:r>
              <a:rPr lang="en-US" altLang="en-US" sz="2400" i="1" dirty="0" smtClean="0">
                <a:ea typeface="ＭＳ Ｐゴシック" pitchFamily="34" charset="-128"/>
              </a:rPr>
              <a:t>t</a:t>
            </a:r>
            <a:r>
              <a:rPr lang="en-US" altLang="en-US" sz="2400" dirty="0" smtClean="0">
                <a:ea typeface="ＭＳ Ｐゴシック" pitchFamily="34" charset="-128"/>
              </a:rPr>
              <a:t> rectangular array with entries </a:t>
            </a:r>
            <a:r>
              <a:rPr lang="en-US" altLang="en-US" sz="2400" i="1" dirty="0" smtClean="0">
                <a:ea typeface="ＭＳ Ｐゴシック" pitchFamily="34" charset="-128"/>
              </a:rPr>
              <a:t>a</a:t>
            </a:r>
            <a:r>
              <a:rPr lang="en-US" altLang="en-US" sz="2400" i="1" baseline="-25000" dirty="0" smtClean="0">
                <a:ea typeface="ＭＳ Ｐゴシック" pitchFamily="34" charset="-128"/>
              </a:rPr>
              <a:t>i,j</a:t>
            </a:r>
            <a:r>
              <a:rPr lang="en-US" altLang="en-US" sz="2400" dirty="0"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ea typeface="ＭＳ Ｐゴシック" pitchFamily="34" charset="-128"/>
              </a:rPr>
              <a:t>satisfying </a:t>
            </a:r>
          </a:p>
          <a:p>
            <a:pPr marL="457200" indent="-457200" eaLnBrk="1" hangingPunct="1">
              <a:buFont typeface="+mj-lt"/>
              <a:buAutoNum type="arabicParenR"/>
              <a:defRPr/>
            </a:pPr>
            <a:r>
              <a:rPr lang="en-US" altLang="en-US" sz="2400" i="1" dirty="0" smtClean="0">
                <a:ea typeface="ＭＳ Ｐゴシック" pitchFamily="34" charset="-128"/>
              </a:rPr>
              <a:t>{ | a</a:t>
            </a:r>
            <a:r>
              <a:rPr lang="en-US" altLang="en-US" sz="2400" i="1" baseline="-25000" dirty="0" smtClean="0">
                <a:ea typeface="ＭＳ Ｐゴシック" pitchFamily="34" charset="-128"/>
              </a:rPr>
              <a:t>i,j </a:t>
            </a:r>
            <a:r>
              <a:rPr lang="en-US" altLang="en-US" sz="2400" i="1" dirty="0" smtClean="0">
                <a:ea typeface="ＭＳ Ｐゴシック" pitchFamily="34" charset="-128"/>
              </a:rPr>
              <a:t>| } = {</a:t>
            </a:r>
            <a:r>
              <a:rPr lang="en-US" altLang="en-US" sz="24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1,2,…,</a:t>
            </a:r>
            <a:r>
              <a:rPr lang="en-US" altLang="en-US" sz="2400" i="1" dirty="0" err="1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</a:t>
            </a:r>
            <a:r>
              <a:rPr lang="en-US" altLang="en-US" sz="2400" i="1" dirty="0" smtClean="0">
                <a:ea typeface="ＭＳ Ｐゴシック" pitchFamily="34" charset="-128"/>
              </a:rPr>
              <a:t>}</a:t>
            </a:r>
            <a:r>
              <a:rPr lang="en-US" altLang="en-US" sz="2400" dirty="0" smtClean="0">
                <a:ea typeface="ＭＳ Ｐゴシック" pitchFamily="34" charset="-128"/>
              </a:rPr>
              <a:t>,  that is, we use the first </a:t>
            </a:r>
            <a:r>
              <a:rPr lang="en-US" altLang="en-US" sz="2400" i="1" dirty="0" err="1" smtClean="0">
                <a:ea typeface="ＭＳ Ｐゴシック" pitchFamily="34" charset="-128"/>
              </a:rPr>
              <a:t>st</a:t>
            </a:r>
            <a:r>
              <a:rPr lang="en-US" altLang="en-US" sz="2400" dirty="0" smtClean="0">
                <a:ea typeface="ＭＳ Ｐゴシック" pitchFamily="34" charset="-128"/>
              </a:rPr>
              <a:t> numbers up to sign and</a:t>
            </a:r>
          </a:p>
          <a:p>
            <a:pPr marL="457200" indent="-457200" eaLnBrk="1" hangingPunct="1">
              <a:buFont typeface="+mj-lt"/>
              <a:buAutoNum type="arabicParenR"/>
              <a:defRPr/>
            </a:pPr>
            <a:r>
              <a:rPr lang="en-US" altLang="en-US" sz="2400" dirty="0" smtClean="0">
                <a:ea typeface="ＭＳ Ｐゴシック" pitchFamily="34" charset="-128"/>
              </a:rPr>
              <a:t>every row and column 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sum is </a:t>
            </a:r>
            <a:r>
              <a:rPr lang="en-US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0</a:t>
            </a:r>
            <a:r>
              <a:rPr lang="en-US" alt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ea typeface="ＭＳ Ｐゴシック" pitchFamily="34" charset="-128"/>
              </a:rPr>
              <a:t>(termed an </a:t>
            </a:r>
            <a:r>
              <a:rPr lang="en-US" altLang="en-US" sz="2400" dirty="0" smtClean="0">
                <a:solidFill>
                  <a:srgbClr val="00B050"/>
                </a:solidFill>
                <a:ea typeface="ＭＳ Ｐゴシック" pitchFamily="34" charset="-128"/>
              </a:rPr>
              <a:t>integer Heffter array</a:t>
            </a:r>
            <a:r>
              <a:rPr lang="en-US" altLang="en-US" sz="2400" dirty="0" smtClean="0">
                <a:ea typeface="ＭＳ Ｐゴシック" pitchFamily="34" charset="-128"/>
              </a:rPr>
              <a:t>),  </a:t>
            </a:r>
          </a:p>
          <a:p>
            <a:pPr marL="0" indent="0" eaLnBrk="1" hangingPunct="1">
              <a:buNone/>
              <a:defRPr/>
            </a:pPr>
            <a:r>
              <a:rPr lang="en-US" altLang="en-US" sz="2400" dirty="0">
                <a:ea typeface="ＭＳ Ｐゴシック" pitchFamily="34" charset="-128"/>
              </a:rPr>
              <a:t> </a:t>
            </a:r>
            <a:r>
              <a:rPr lang="en-US" altLang="en-US" sz="2400" dirty="0" smtClean="0">
                <a:ea typeface="ＭＳ Ｐゴシック" pitchFamily="34" charset="-128"/>
              </a:rPr>
              <a:t>    or if that is not possible, relax to </a:t>
            </a:r>
            <a:r>
              <a:rPr lang="en-US" altLang="en-US" sz="2400" dirty="0" smtClean="0">
                <a:solidFill>
                  <a:srgbClr val="00B050"/>
                </a:solidFill>
                <a:ea typeface="ＭＳ Ｐゴシック" pitchFamily="34" charset="-128"/>
              </a:rPr>
              <a:t>sums to </a:t>
            </a:r>
            <a:r>
              <a:rPr lang="en-US" alt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0</a:t>
            </a:r>
            <a:r>
              <a:rPr lang="en-US" altLang="en-US" sz="2400" dirty="0" smtClean="0">
                <a:solidFill>
                  <a:srgbClr val="00B050"/>
                </a:solidFill>
                <a:ea typeface="ＭＳ Ｐゴシック" pitchFamily="34" charset="-128"/>
              </a:rPr>
              <a:t> modulo </a:t>
            </a:r>
            <a:r>
              <a:rPr lang="en-US" alt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2</a:t>
            </a:r>
            <a:r>
              <a:rPr lang="en-US" altLang="en-US" sz="2400" i="1" dirty="0" smtClean="0">
                <a:solidFill>
                  <a:srgbClr val="00B050"/>
                </a:solidFill>
                <a:ea typeface="ＭＳ Ｐゴシック" pitchFamily="34" charset="-128"/>
              </a:rPr>
              <a:t>st + </a:t>
            </a:r>
            <a:r>
              <a:rPr lang="en-US" altLang="en-US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1</a:t>
            </a:r>
            <a:r>
              <a:rPr lang="en-US" altLang="en-US" sz="2400" i="1" dirty="0" smtClean="0">
                <a:solidFill>
                  <a:srgbClr val="00B050"/>
                </a:solidFill>
                <a:ea typeface="ＭＳ Ｐゴシック" pitchFamily="34" charset="-128"/>
              </a:rPr>
              <a:t>.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altLang="en-US" sz="2000" i="1" dirty="0" smtClean="0">
              <a:ea typeface="ＭＳ Ｐゴシック" pitchFamily="34" charset="-128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en-US" sz="2000" i="1" dirty="0" smtClean="0">
                <a:solidFill>
                  <a:srgbClr val="00B0F0"/>
                </a:solidFill>
                <a:ea typeface="ＭＳ Ｐゴシック" pitchFamily="34" charset="-128"/>
              </a:rPr>
              <a:t>Example:</a:t>
            </a:r>
            <a:r>
              <a:rPr lang="en-US" altLang="en-US" sz="2000" i="1" dirty="0" smtClean="0">
                <a:ea typeface="ＭＳ Ｐゴシック" pitchFamily="34" charset="-128"/>
              </a:rPr>
              <a:t>  </a:t>
            </a:r>
            <a:r>
              <a:rPr lang="en-US" altLang="en-US" sz="2000" dirty="0" smtClean="0">
                <a:ea typeface="ＭＳ Ｐゴシック" pitchFamily="34" charset="-128"/>
              </a:rPr>
              <a:t>An H(</a:t>
            </a:r>
            <a:r>
              <a:rPr lang="en-US" altLang="en-US" sz="2000" dirty="0" smtClean="0"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3,4</a:t>
            </a:r>
            <a:r>
              <a:rPr lang="en-US" altLang="en-US" sz="2000" dirty="0" smtClean="0">
                <a:ea typeface="ＭＳ Ｐゴシック" pitchFamily="34" charset="-128"/>
              </a:rPr>
              <a:t>)    </a:t>
            </a:r>
            <a:endParaRPr lang="en-US" altLang="en-US" sz="2000" i="1" dirty="0" smtClean="0"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i="1" dirty="0" smtClean="0">
              <a:solidFill>
                <a:srgbClr val="3366FF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i="1" dirty="0" smtClean="0">
              <a:solidFill>
                <a:srgbClr val="3366FF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000" i="1" dirty="0" smtClean="0">
              <a:solidFill>
                <a:srgbClr val="FFC000"/>
              </a:solidFill>
              <a:ea typeface="ＭＳ Ｐゴシック" pitchFamily="34" charset="-128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000" i="1" dirty="0" smtClean="0">
                <a:solidFill>
                  <a:srgbClr val="00B0F0"/>
                </a:solidFill>
                <a:ea typeface="ＭＳ Ｐゴシック" pitchFamily="34" charset="-128"/>
              </a:rPr>
              <a:t>The name “</a:t>
            </a:r>
            <a:r>
              <a:rPr lang="en-US" altLang="ja-JP" sz="2000" i="1" dirty="0" smtClean="0">
                <a:solidFill>
                  <a:srgbClr val="FF0000"/>
                </a:solidFill>
                <a:ea typeface="ＭＳ Ｐゴシック" pitchFamily="34" charset="-128"/>
              </a:rPr>
              <a:t>Heffter array</a:t>
            </a:r>
            <a:r>
              <a:rPr lang="en-US" altLang="en-US" sz="2000" i="1" dirty="0" smtClean="0">
                <a:solidFill>
                  <a:srgbClr val="00B0F0"/>
                </a:solidFill>
                <a:ea typeface="ＭＳ Ｐゴシック" pitchFamily="34" charset="-128"/>
              </a:rPr>
              <a:t>”</a:t>
            </a:r>
            <a:r>
              <a:rPr lang="en-US" altLang="ja-JP" sz="2000" i="1" dirty="0" smtClean="0">
                <a:solidFill>
                  <a:srgbClr val="00B0F0"/>
                </a:solidFill>
                <a:ea typeface="ＭＳ Ｐゴシック" pitchFamily="34" charset="-128"/>
              </a:rPr>
              <a:t> comes from a relation to solutions to </a:t>
            </a:r>
            <a:r>
              <a:rPr lang="en-US" altLang="ja-JP" sz="2000" i="1" dirty="0" err="1" smtClean="0">
                <a:solidFill>
                  <a:srgbClr val="00B0F0"/>
                </a:solidFill>
                <a:ea typeface="ＭＳ Ｐゴシック" pitchFamily="34" charset="-128"/>
              </a:rPr>
              <a:t>Heffter</a:t>
            </a:r>
            <a:r>
              <a:rPr lang="en-US" altLang="en-US" sz="2000" i="1" dirty="0" err="1" smtClean="0">
                <a:solidFill>
                  <a:srgbClr val="00B0F0"/>
                </a:solidFill>
                <a:ea typeface="ＭＳ Ｐゴシック" pitchFamily="34" charset="-128"/>
              </a:rPr>
              <a:t>’</a:t>
            </a:r>
            <a:r>
              <a:rPr lang="en-US" altLang="ja-JP" sz="2000" i="1" dirty="0" err="1" smtClean="0">
                <a:solidFill>
                  <a:srgbClr val="00B0F0"/>
                </a:solidFill>
                <a:ea typeface="ＭＳ Ｐゴシック" pitchFamily="34" charset="-128"/>
              </a:rPr>
              <a:t>s</a:t>
            </a:r>
            <a:r>
              <a:rPr lang="en-US" altLang="ja-JP" sz="2000" i="1" dirty="0" smtClean="0">
                <a:solidFill>
                  <a:srgbClr val="00B0F0"/>
                </a:solidFill>
                <a:ea typeface="ＭＳ Ｐゴシック" pitchFamily="34" charset="-128"/>
              </a:rPr>
              <a:t> difference problems that will be explained shortly.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000" i="1" dirty="0" smtClean="0">
                <a:solidFill>
                  <a:srgbClr val="FF0000"/>
                </a:solidFill>
                <a:ea typeface="ＭＳ Ｐゴシック" pitchFamily="34" charset="-128"/>
              </a:rPr>
              <a:t>Tight </a:t>
            </a:r>
            <a:r>
              <a:rPr lang="en-US" altLang="en-US" sz="2000" i="1" dirty="0" smtClean="0">
                <a:solidFill>
                  <a:srgbClr val="00B0F0"/>
                </a:solidFill>
                <a:ea typeface="ＭＳ Ｐゴシック" pitchFamily="34" charset="-128"/>
              </a:rPr>
              <a:t>refers to the fact that </a:t>
            </a:r>
            <a:r>
              <a:rPr lang="en-US" altLang="en-US" sz="2000" i="1" dirty="0" smtClean="0">
                <a:solidFill>
                  <a:srgbClr val="FF0000"/>
                </a:solidFill>
                <a:ea typeface="ＭＳ Ｐゴシック" pitchFamily="34" charset="-128"/>
              </a:rPr>
              <a:t>each cell is filled</a:t>
            </a:r>
            <a:r>
              <a:rPr lang="en-US" altLang="en-US" sz="2000" i="1" dirty="0" smtClean="0">
                <a:solidFill>
                  <a:srgbClr val="00B0F0"/>
                </a:solidFill>
                <a:ea typeface="ＭＳ Ｐゴシック" pitchFamily="34" charset="-128"/>
              </a:rPr>
              <a:t> – we will have other examples where this is not the case.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28613" y="171947"/>
            <a:ext cx="8637587" cy="769441"/>
          </a:xfrm>
        </p:spPr>
        <p:txBody>
          <a:bodyPr/>
          <a:lstStyle/>
          <a:p>
            <a:pPr algn="ctr"/>
            <a:r>
              <a:rPr lang="en-US" altLang="en-US" dirty="0">
                <a:ea typeface="ＭＳ Ｐゴシック" pitchFamily="34" charset="-128"/>
              </a:rPr>
              <a:t>Tight Heffter Arrays  </a:t>
            </a:r>
            <a:r>
              <a:rPr lang="en-US" altLang="en-US" dirty="0" smtClean="0">
                <a:ea typeface="ＭＳ Ｐゴシック" pitchFamily="34" charset="-128"/>
              </a:rPr>
              <a:t>H(</a:t>
            </a:r>
            <a:r>
              <a:rPr lang="en-US" altLang="en-US" i="1" dirty="0" err="1" smtClean="0">
                <a:ea typeface="ＭＳ Ｐゴシック" pitchFamily="34" charset="-128"/>
              </a:rPr>
              <a:t>s</a:t>
            </a:r>
            <a:r>
              <a:rPr lang="en-US" altLang="en-US" dirty="0" err="1" smtClean="0">
                <a:ea typeface="ＭＳ Ｐゴシック" pitchFamily="34" charset="-128"/>
              </a:rPr>
              <a:t>,</a:t>
            </a:r>
            <a:r>
              <a:rPr lang="en-US" altLang="en-US" i="1" dirty="0" err="1" smtClean="0">
                <a:ea typeface="ＭＳ Ｐゴシック" pitchFamily="34" charset="-128"/>
              </a:rPr>
              <a:t>t</a:t>
            </a:r>
            <a:r>
              <a:rPr lang="en-US" altLang="en-US" dirty="0">
                <a:ea typeface="ＭＳ Ｐゴシック" pitchFamily="34" charset="-128"/>
              </a:rPr>
              <a:t>)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4022994"/>
            <a:ext cx="2797175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47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5351" y="1885950"/>
                <a:ext cx="744112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2800" dirty="0" smtClean="0"/>
                  <a:t>So a tight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𝑠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𝑡</m:t>
                    </m:r>
                  </m:oMath>
                </a14:m>
                <a:r>
                  <a:rPr lang="en-US" sz="2800" dirty="0" smtClean="0"/>
                  <a:t> Heffter array is equivalent to a Heffter </a:t>
                </a:r>
                <a:r>
                  <a:rPr lang="en-US" sz="2800" dirty="0"/>
                  <a:t>s-system </a:t>
                </a:r>
                <a:r>
                  <a:rPr lang="en-US" sz="2800" i="1" dirty="0"/>
                  <a:t>S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and an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orthogonal</a:t>
                </a:r>
                <a:r>
                  <a:rPr lang="en-US" sz="2800" dirty="0" smtClean="0"/>
                  <a:t> Heffter </a:t>
                </a:r>
                <a:r>
                  <a:rPr lang="en-US" sz="2800" dirty="0"/>
                  <a:t>t- </a:t>
                </a:r>
                <a:r>
                  <a:rPr lang="en-US" sz="2800" dirty="0" smtClean="0"/>
                  <a:t>system </a:t>
                </a:r>
                <a:r>
                  <a:rPr lang="en-US" sz="2800" i="1" dirty="0" smtClean="0"/>
                  <a:t>T</a:t>
                </a:r>
                <a:r>
                  <a:rPr lang="en-US" sz="2800" dirty="0" smtClean="0"/>
                  <a:t> both on the symbols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8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ℤ</m:t>
                        </m:r>
                      </m:e>
                      <m:sub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𝑠𝑡</m:t>
                        </m:r>
                        <m: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+1</m:t>
                        </m:r>
                      </m:sub>
                    </m:sSub>
                    <m:r>
                      <a:rPr lang="en-US" alt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\</m:t>
                    </m:r>
                    <m:r>
                      <m:rPr>
                        <m:lit/>
                      </m:rPr>
                      <a:rPr lang="en-US" alt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{</m:t>
                    </m:r>
                    <m:r>
                      <a:rPr lang="en-US" altLang="en-US" sz="2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0}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1" y="1885950"/>
                <a:ext cx="7441127" cy="2031325"/>
              </a:xfrm>
              <a:prstGeom prst="rect">
                <a:avLst/>
              </a:prstGeom>
              <a:blipFill rotWithShape="0">
                <a:blip r:embed="rId2"/>
                <a:stretch>
                  <a:fillRect l="-1720" b="-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5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0B57212-D278-4F09-9602-9B26806117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6980</Words>
  <Application>Microsoft Office PowerPoint</Application>
  <PresentationFormat>On-screen Show (4:3)</PresentationFormat>
  <Paragraphs>1120</Paragraphs>
  <Slides>110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DesignTemplate</vt:lpstr>
      <vt:lpstr>Equation</vt:lpstr>
      <vt:lpstr>The Construction and Uses of Heffter Arrays</vt:lpstr>
      <vt:lpstr>PowerPoint Presentation</vt:lpstr>
      <vt:lpstr>The schedule from 1979</vt:lpstr>
      <vt:lpstr>PowerPoint Presentation</vt:lpstr>
      <vt:lpstr>PowerPoint Presentation</vt:lpstr>
      <vt:lpstr>PowerPoint Presentation</vt:lpstr>
      <vt:lpstr>It begins in 2013</vt:lpstr>
      <vt:lpstr>PowerPoint Presentation</vt:lpstr>
      <vt:lpstr>A well known example</vt:lpstr>
      <vt:lpstr>PowerPoint Presentation</vt:lpstr>
      <vt:lpstr>What’s known about biembedding cycle systems on orientable surfaces.</vt:lpstr>
      <vt:lpstr>What’s known about biembedding cycle systems on orientable surfaces.</vt:lpstr>
      <vt:lpstr>What’s known about biembedding cycle systems on orientable surfaces.</vt:lpstr>
      <vt:lpstr>PowerPoint Presentation</vt:lpstr>
      <vt:lpstr>The General Definition</vt:lpstr>
      <vt:lpstr>Some Examples</vt:lpstr>
      <vt:lpstr>Tight Heffter arrays</vt:lpstr>
      <vt:lpstr>Square Heffter arrays with empty cells</vt:lpstr>
      <vt:lpstr>Main theorem connecting Heffter arrays  and biembeddings</vt:lpstr>
      <vt:lpstr>How to make the embedding</vt:lpstr>
      <vt:lpstr>PowerPoint Presentation</vt:lpstr>
      <vt:lpstr>Main theorem connecting Heffter arrays  and biembeddings</vt:lpstr>
      <vt:lpstr>Main theorem connecting Heffter arrays  and biembeddings</vt:lpstr>
      <vt:lpstr>Main theorem connecting Heffter arrays  and biembeddings</vt:lpstr>
      <vt:lpstr>Main theorem connecting Heffter arrays  and biembeddings</vt:lpstr>
      <vt:lpstr>To summarize:</vt:lpstr>
      <vt:lpstr>Now – let’s make some Heffter arrays </vt:lpstr>
      <vt:lpstr>Necessary conditions for the existence of an H(m,n; s,t)   (especially for integer sums)</vt:lpstr>
      <vt:lpstr>Results on tight Heffter arrays H(m,n) Archdeacon, Boothby, Dinitz, (J. Combin. Des. 2017)</vt:lpstr>
      <vt:lpstr>The easy case: m,n ≡ 0 (mod 4)</vt:lpstr>
      <vt:lpstr>Fitting 4 x 4’s to make an H(m,n)</vt:lpstr>
      <vt:lpstr>Next easiest: m ≡ 0 mod 4,  n ≡ 2 mod 4</vt:lpstr>
      <vt:lpstr>Finally  m,n  ≡ 2 mod 4</vt:lpstr>
      <vt:lpstr>PowerPoint Presentation</vt:lpstr>
      <vt:lpstr>3 x n  Heffter arrays</vt:lpstr>
      <vt:lpstr>Heffter’s first difference problem</vt:lpstr>
      <vt:lpstr>PowerPoint Presentation</vt:lpstr>
      <vt:lpstr>Construction method</vt:lpstr>
      <vt:lpstr>Sample code for finding H(3,t),  t ≡ 5 mod 8</vt:lpstr>
      <vt:lpstr>Just showing off</vt:lpstr>
      <vt:lpstr>PowerPoint Presentation</vt:lpstr>
      <vt:lpstr>Can get all H(m,n) with m ≡ 3 and n ≡ 0 mod 4</vt:lpstr>
      <vt:lpstr>The 5 x n case</vt:lpstr>
      <vt:lpstr>H(m,n) with m ≡ 1 and n ≡ 0 mod 4</vt:lpstr>
      <vt:lpstr>Last case for integer Heffter arrays:    m ≡  1 mod 4, n ≡  3 mod 4</vt:lpstr>
      <vt:lpstr>The non-integer (modular)  congruence classes</vt:lpstr>
      <vt:lpstr>A computer program</vt:lpstr>
      <vt:lpstr>PowerPoint Presentation</vt:lpstr>
      <vt:lpstr>PowerPoint Presentation</vt:lpstr>
      <vt:lpstr>The Theorems:</vt:lpstr>
      <vt:lpstr>PowerPoint Presentation</vt:lpstr>
      <vt:lpstr>Biembedding Steiner triple systems and n-cycle systems Dinitz and Mattern (Austral. J. of Comb., 2017 )</vt:lpstr>
      <vt:lpstr>PowerPoint Presentation</vt:lpstr>
      <vt:lpstr>Biembedding Steiner triple systems and  n-cycle systems</vt:lpstr>
      <vt:lpstr>Main biembedding theorem</vt:lpstr>
      <vt:lpstr>A short diversion to simple orderings</vt:lpstr>
      <vt:lpstr>PowerPoint Presentation</vt:lpstr>
      <vt:lpstr>Simple orderings of permutations</vt:lpstr>
      <vt:lpstr>PowerPoint Presentation</vt:lpstr>
      <vt:lpstr>Sequenceable groups</vt:lpstr>
      <vt:lpstr>On partial sums in cyclic groups Archdeacon,Dinitz, Mattern, Stinson (JCMCC, 2016)</vt:lpstr>
      <vt:lpstr>PowerPoint Presentation</vt:lpstr>
      <vt:lpstr>Results on square integer Heffter arrays  with empty cells (Archdeacon, Donovan, Dinitz, Yazici  (Des. Codes Cryptogr. 2015)</vt:lpstr>
      <vt:lpstr>Results on square integer Heffter arrays  with empty cells (Archdeacon, Donovan, Dinitz, Yazici  (Des. Codes Cryptogr. 2015)</vt:lpstr>
      <vt:lpstr>Even number of filled cells per row and column</vt:lpstr>
      <vt:lpstr>Number of filled cells per row,  k ≡ 3 mod 4</vt:lpstr>
      <vt:lpstr>PowerPoint Presentation</vt:lpstr>
      <vt:lpstr>Summary of results on square integer Heffter arrays H(n;k) with empty cells</vt:lpstr>
      <vt:lpstr>Further Results on square integer  Heffter arrays with empty cells Dinitz and Wanless, (Ars. Math. Contemp 2017)</vt:lpstr>
      <vt:lpstr>Summary of results on square integer Heffter arrays H(n;k) with empty cells</vt:lpstr>
      <vt:lpstr>Summary of results on square integer Heffter arrays H(n;k) with empty cells</vt:lpstr>
      <vt:lpstr>A more flexible way to fill diagonals</vt:lpstr>
      <vt:lpstr>PowerPoint Presentation</vt:lpstr>
      <vt:lpstr>Found one!!    An integer H(11;5)</vt:lpstr>
      <vt:lpstr>The general construction for k = 5 and n ≡ 3 (mod 4)  (found by computer search)</vt:lpstr>
      <vt:lpstr>The general construction for k = 5 and n ≡ 3 (mod 4)  (found by computer search)</vt:lpstr>
      <vt:lpstr>The general construction for k = 5 and n ≡ 3 (mod 4)  (found by computer search on an imposed pattern)</vt:lpstr>
      <vt:lpstr>PowerPoint Presentation</vt:lpstr>
      <vt:lpstr>Also found the other missing congruence class</vt:lpstr>
      <vt:lpstr>Some recent progress on square  non-integer Hefter arrays</vt:lpstr>
      <vt:lpstr>Some recent progress on square  non-integer Hefter arrays</vt:lpstr>
      <vt:lpstr>     n ≡ 3 (mod 4) and k ≡ 6</vt:lpstr>
      <vt:lpstr>     n ≡ 3 (mod 4) and k ≡ 6</vt:lpstr>
      <vt:lpstr>PowerPoint Presentation</vt:lpstr>
      <vt:lpstr>     n ≡ 3 (mod 4) and k ≡ 3, an H(4n+3;3)</vt:lpstr>
      <vt:lpstr>     n ≡ 3 (mod 4) and k ≡ 3 (mod 4)</vt:lpstr>
      <vt:lpstr>     n ≡ 3 (mod 4) and k ≡ 3 (mod 4)</vt:lpstr>
      <vt:lpstr>     n ≡ 3 (mod 4) and k ≡ 3 (mod 4)</vt:lpstr>
      <vt:lpstr>PowerPoint Presentation</vt:lpstr>
      <vt:lpstr>What about non-square arrays with empty cells</vt:lpstr>
      <vt:lpstr>Other Heffter-type arrays</vt:lpstr>
      <vt:lpstr>PowerPoint Presentation</vt:lpstr>
      <vt:lpstr>PowerPoint Presentation</vt:lpstr>
      <vt:lpstr>The Uses of Heffter Arrays (Archdeacon)</vt:lpstr>
      <vt:lpstr>Heffter arrays to embeddings  (special case of tight arrays)</vt:lpstr>
      <vt:lpstr>Heffter systems</vt:lpstr>
      <vt:lpstr>Orthogonal Heffter systems</vt:lpstr>
      <vt:lpstr>Tight Heffter Arrays  H(s,t)</vt:lpstr>
      <vt:lpstr>PowerPoint Presentation</vt:lpstr>
      <vt:lpstr>One final condition (partial sum condition)</vt:lpstr>
      <vt:lpstr>Why have this condition?</vt:lpstr>
      <vt:lpstr>Back to embeddings</vt:lpstr>
      <vt:lpstr>The embedding theorem</vt:lpstr>
      <vt:lpstr>PowerPoint Presentation</vt:lpstr>
      <vt:lpstr>Orthogonal Cycle Systems and Heffter arrays</vt:lpstr>
      <vt:lpstr>An example:  An H(12,14)</vt:lpstr>
      <vt:lpstr>Main theorem connecting tight Heffter arrays  to biembeddings</vt:lpstr>
      <vt:lpstr>On partial sums in cyclic groups Archdeacon,Dinitz, Mattern, Stinson (JCMCC, 2016)</vt:lpstr>
      <vt:lpstr>A probabilistic result</vt:lpstr>
      <vt:lpstr>Back to Orthogonal Cycle Systems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2015-05-13T15:28:17Z</dcterms:created>
  <dcterms:modified xsi:type="dcterms:W3CDTF">2018-03-05T15:42:03Z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